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62" r:id="rId3"/>
  </p:sldMasterIdLst>
  <p:notesMasterIdLst>
    <p:notesMasterId r:id="rId68"/>
  </p:notesMasterIdLst>
  <p:handoutMasterIdLst>
    <p:handoutMasterId r:id="rId69"/>
  </p:handoutMasterIdLst>
  <p:sldIdLst>
    <p:sldId id="264" r:id="rId4"/>
    <p:sldId id="265" r:id="rId5"/>
    <p:sldId id="408" r:id="rId6"/>
    <p:sldId id="395" r:id="rId7"/>
    <p:sldId id="399" r:id="rId8"/>
    <p:sldId id="398" r:id="rId9"/>
    <p:sldId id="397" r:id="rId10"/>
    <p:sldId id="400" r:id="rId11"/>
    <p:sldId id="405" r:id="rId12"/>
    <p:sldId id="406" r:id="rId13"/>
    <p:sldId id="407" r:id="rId14"/>
    <p:sldId id="401" r:id="rId15"/>
    <p:sldId id="410" r:id="rId16"/>
    <p:sldId id="402" r:id="rId17"/>
    <p:sldId id="404" r:id="rId18"/>
    <p:sldId id="390" r:id="rId19"/>
    <p:sldId id="403" r:id="rId20"/>
    <p:sldId id="391" r:id="rId21"/>
    <p:sldId id="392" r:id="rId22"/>
    <p:sldId id="386" r:id="rId23"/>
    <p:sldId id="375" r:id="rId24"/>
    <p:sldId id="376" r:id="rId25"/>
    <p:sldId id="388" r:id="rId26"/>
    <p:sldId id="389" r:id="rId27"/>
    <p:sldId id="393" r:id="rId28"/>
    <p:sldId id="275" r:id="rId29"/>
    <p:sldId id="276" r:id="rId30"/>
    <p:sldId id="411" r:id="rId31"/>
    <p:sldId id="378" r:id="rId32"/>
    <p:sldId id="279" r:id="rId33"/>
    <p:sldId id="409" r:id="rId34"/>
    <p:sldId id="280" r:id="rId35"/>
    <p:sldId id="377" r:id="rId36"/>
    <p:sldId id="283" r:id="rId37"/>
    <p:sldId id="285" r:id="rId38"/>
    <p:sldId id="357" r:id="rId39"/>
    <p:sldId id="415" r:id="rId40"/>
    <p:sldId id="379" r:id="rId41"/>
    <p:sldId id="358" r:id="rId42"/>
    <p:sldId id="387" r:id="rId43"/>
    <p:sldId id="316" r:id="rId44"/>
    <p:sldId id="416" r:id="rId45"/>
    <p:sldId id="417" r:id="rId46"/>
    <p:sldId id="418" r:id="rId47"/>
    <p:sldId id="381" r:id="rId48"/>
    <p:sldId id="319" r:id="rId49"/>
    <p:sldId id="420" r:id="rId50"/>
    <p:sldId id="423" r:id="rId51"/>
    <p:sldId id="421" r:id="rId52"/>
    <p:sldId id="425" r:id="rId53"/>
    <p:sldId id="426" r:id="rId54"/>
    <p:sldId id="429" r:id="rId55"/>
    <p:sldId id="427" r:id="rId56"/>
    <p:sldId id="428" r:id="rId57"/>
    <p:sldId id="430" r:id="rId58"/>
    <p:sldId id="431" r:id="rId59"/>
    <p:sldId id="432" r:id="rId60"/>
    <p:sldId id="433" r:id="rId61"/>
    <p:sldId id="434" r:id="rId62"/>
    <p:sldId id="422" r:id="rId63"/>
    <p:sldId id="321" r:id="rId64"/>
    <p:sldId id="435" r:id="rId65"/>
    <p:sldId id="436" r:id="rId66"/>
    <p:sldId id="327" r:id="rId67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3CF"/>
    <a:srgbClr val="00CC00"/>
    <a:srgbClr val="D9541E"/>
    <a:srgbClr val="ED8903"/>
    <a:srgbClr val="A2CF9D"/>
    <a:srgbClr val="919396"/>
    <a:srgbClr val="791D7E"/>
    <a:srgbClr val="B4121B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068" autoAdjust="0"/>
    <p:restoredTop sz="94705" autoAdjust="0"/>
  </p:normalViewPr>
  <p:slideViewPr>
    <p:cSldViewPr>
      <p:cViewPr>
        <p:scale>
          <a:sx n="80" d="100"/>
          <a:sy n="80" d="100"/>
        </p:scale>
        <p:origin x="-378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36963795556088E-2"/>
          <c:y val="0.12589223405897793"/>
          <c:w val="0.54763118350664186"/>
          <c:h val="0.77586598733981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Mining</c:v>
                </c:pt>
              </c:strCache>
            </c:strRef>
          </c:tx>
          <c:invertIfNegative val="0"/>
          <c:cat>
            <c:numRef>
              <c:f>Sheet1!$B$3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0%</c:formatCode>
                <c:ptCount val="1"/>
                <c:pt idx="0">
                  <c:v>0.69199999999999995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Oil &amp; gas</c:v>
                </c:pt>
              </c:strCache>
            </c:strRef>
          </c:tx>
          <c:invertIfNegative val="0"/>
          <c:cat>
            <c:numRef>
              <c:f>Sheet1!$B$3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0%</c:formatCode>
                <c:ptCount val="1"/>
                <c:pt idx="0">
                  <c:v>0.57099999999999995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Manufacturing</c:v>
                </c:pt>
              </c:strCache>
            </c:strRef>
          </c:tx>
          <c:invertIfNegative val="0"/>
          <c:cat>
            <c:numRef>
              <c:f>Sheet1!$B$3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0%</c:formatCode>
                <c:ptCount val="1"/>
                <c:pt idx="0">
                  <c:v>0.54300000000000004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Construction</c:v>
                </c:pt>
              </c:strCache>
            </c:strRef>
          </c:tx>
          <c:invertIfNegative val="0"/>
          <c:cat>
            <c:numRef>
              <c:f>Sheet1!$B$3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0%</c:formatCode>
                <c:ptCount val="1"/>
                <c:pt idx="0">
                  <c:v>0.46500000000000002</c:v>
                </c:pt>
              </c:numCache>
            </c:numRef>
          </c:val>
        </c:ser>
        <c:ser>
          <c:idx val="4"/>
          <c:order val="4"/>
          <c:tx>
            <c:strRef>
              <c:f>Sheet1!$A$8</c:f>
              <c:strCache>
                <c:ptCount val="1"/>
                <c:pt idx="0">
                  <c:v>Telecommunications</c:v>
                </c:pt>
              </c:strCache>
            </c:strRef>
          </c:tx>
          <c:invertIfNegative val="0"/>
          <c:cat>
            <c:numRef>
              <c:f>Sheet1!$B$3</c:f>
              <c:numCache>
                <c:formatCode>General</c:formatCode>
                <c:ptCount val="1"/>
              </c:numCache>
            </c:numRef>
          </c:cat>
          <c:val>
            <c:numRef>
              <c:f>Sheet1!$B$8</c:f>
              <c:numCache>
                <c:formatCode>0%</c:formatCode>
                <c:ptCount val="1"/>
                <c:pt idx="0">
                  <c:v>0.41699999999999998</c:v>
                </c:pt>
              </c:numCache>
            </c:numRef>
          </c:val>
        </c:ser>
        <c:ser>
          <c:idx val="5"/>
          <c:order val="5"/>
          <c:tx>
            <c:strRef>
              <c:f>Sheet1!$A$9</c:f>
              <c:strCache>
                <c:ptCount val="1"/>
                <c:pt idx="0">
                  <c:v>Real estate</c:v>
                </c:pt>
              </c:strCache>
            </c:strRef>
          </c:tx>
          <c:invertIfNegative val="0"/>
          <c:cat>
            <c:numRef>
              <c:f>Sheet1!$B$3</c:f>
              <c:numCache>
                <c:formatCode>General</c:formatCode>
                <c:ptCount val="1"/>
              </c:numCache>
            </c:numRef>
          </c:cat>
          <c:val>
            <c:numRef>
              <c:f>Sheet1!$B$9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</c:ser>
        <c:ser>
          <c:idx val="6"/>
          <c:order val="6"/>
          <c:tx>
            <c:strRef>
              <c:f>Sheet1!$A$10</c:f>
              <c:strCache>
                <c:ptCount val="1"/>
                <c:pt idx="0">
                  <c:v>Wholesale trade</c:v>
                </c:pt>
              </c:strCache>
            </c:strRef>
          </c:tx>
          <c:invertIfNegative val="0"/>
          <c:cat>
            <c:numRef>
              <c:f>Sheet1!$B$3</c:f>
              <c:numCache>
                <c:formatCode>General</c:formatCode>
                <c:ptCount val="1"/>
              </c:numCache>
            </c:numRef>
          </c:cat>
          <c:val>
            <c:numRef>
              <c:f>Sheet1!$B$10</c:f>
              <c:numCache>
                <c:formatCode>0%</c:formatCode>
                <c:ptCount val="1"/>
                <c:pt idx="0">
                  <c:v>0.38700000000000001</c:v>
                </c:pt>
              </c:numCache>
            </c:numRef>
          </c:val>
        </c:ser>
        <c:ser>
          <c:idx val="7"/>
          <c:order val="7"/>
          <c:tx>
            <c:strRef>
              <c:f>Sheet1!$A$11</c:f>
              <c:strCache>
                <c:ptCount val="1"/>
                <c:pt idx="0">
                  <c:v>Banking and financial services</c:v>
                </c:pt>
              </c:strCache>
            </c:strRef>
          </c:tx>
          <c:invertIfNegative val="0"/>
          <c:cat>
            <c:numRef>
              <c:f>Sheet1!$B$3</c:f>
              <c:numCache>
                <c:formatCode>General</c:formatCode>
                <c:ptCount val="1"/>
              </c:numCache>
            </c:numRef>
          </c:cat>
          <c:val>
            <c:numRef>
              <c:f>Sheet1!$B$11</c:f>
              <c:numCache>
                <c:formatCode>0%</c:formatCode>
                <c:ptCount val="1"/>
                <c:pt idx="0">
                  <c:v>0.373</c:v>
                </c:pt>
              </c:numCache>
            </c:numRef>
          </c:val>
        </c:ser>
        <c:ser>
          <c:idx val="8"/>
          <c:order val="8"/>
          <c:tx>
            <c:strRef>
              <c:f>Sheet1!$A$12</c:f>
              <c:strCache>
                <c:ptCount val="1"/>
                <c:pt idx="0">
                  <c:v>Healthcare</c:v>
                </c:pt>
              </c:strCache>
            </c:strRef>
          </c:tx>
          <c:invertIfNegative val="0"/>
          <c:cat>
            <c:numRef>
              <c:f>Sheet1!$B$3</c:f>
              <c:numCache>
                <c:formatCode>General</c:formatCode>
                <c:ptCount val="1"/>
              </c:numCache>
            </c:numRef>
          </c:cat>
          <c:val>
            <c:numRef>
              <c:f>Sheet1!$B$12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</c:ser>
        <c:ser>
          <c:idx val="9"/>
          <c:order val="9"/>
          <c:tx>
            <c:strRef>
              <c:f>Sheet1!$A$13</c:f>
              <c:strCache>
                <c:ptCount val="1"/>
                <c:pt idx="0">
                  <c:v>Government and public administration</c:v>
                </c:pt>
              </c:strCache>
            </c:strRef>
          </c:tx>
          <c:invertIfNegative val="0"/>
          <c:cat>
            <c:numRef>
              <c:f>Sheet1!$B$3</c:f>
              <c:numCache>
                <c:formatCode>General</c:formatCode>
                <c:ptCount val="1"/>
              </c:numCache>
            </c:numRef>
          </c:cat>
          <c:val>
            <c:numRef>
              <c:f>Sheet1!$B$13</c:f>
              <c:numCache>
                <c:formatCode>0%</c:formatCode>
                <c:ptCount val="1"/>
                <c:pt idx="0">
                  <c:v>0.36199999999999999</c:v>
                </c:pt>
              </c:numCache>
            </c:numRef>
          </c:val>
        </c:ser>
        <c:ser>
          <c:idx val="10"/>
          <c:order val="10"/>
          <c:tx>
            <c:strRef>
              <c:f>Sheet1!$A$14</c:f>
              <c:strCache>
                <c:ptCount val="1"/>
                <c:pt idx="0">
                  <c:v>Utilities</c:v>
                </c:pt>
              </c:strCache>
            </c:strRef>
          </c:tx>
          <c:invertIfNegative val="0"/>
          <c:cat>
            <c:numRef>
              <c:f>Sheet1!$B$3</c:f>
              <c:numCache>
                <c:formatCode>General</c:formatCode>
                <c:ptCount val="1"/>
              </c:numCache>
            </c:numRef>
          </c:cat>
          <c:val>
            <c:numRef>
              <c:f>Sheet1!$B$14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</c:ser>
        <c:ser>
          <c:idx val="11"/>
          <c:order val="11"/>
          <c:tx>
            <c:strRef>
              <c:f>Sheet1!$A$15</c:f>
              <c:strCache>
                <c:ptCount val="1"/>
                <c:pt idx="0">
                  <c:v>Retail</c:v>
                </c:pt>
              </c:strCache>
            </c:strRef>
          </c:tx>
          <c:invertIfNegative val="0"/>
          <c:cat>
            <c:numRef>
              <c:f>Sheet1!$B$3</c:f>
              <c:numCache>
                <c:formatCode>General</c:formatCode>
                <c:ptCount val="1"/>
              </c:numCache>
            </c:numRef>
          </c:cat>
          <c:val>
            <c:numRef>
              <c:f>Sheet1!$B$15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82880"/>
        <c:axId val="92688768"/>
      </c:barChart>
      <c:catAx>
        <c:axId val="9268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688768"/>
        <c:crosses val="autoZero"/>
        <c:auto val="1"/>
        <c:lblAlgn val="ctr"/>
        <c:lblOffset val="100"/>
        <c:noMultiLvlLbl val="0"/>
      </c:catAx>
      <c:valAx>
        <c:axId val="92688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2682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57985213680347"/>
          <c:y val="0.12501219700478616"/>
          <c:w val="0.31988579671815831"/>
          <c:h val="0.789190983480006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124CD-298F-4B53-BE69-3886757EE35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8BB7B-06E0-46DB-81AA-05435C9570E1}">
      <dgm:prSet phldrT="[Text]"/>
      <dgm:spPr/>
      <dgm:t>
        <a:bodyPr/>
        <a:lstStyle/>
        <a:p>
          <a:r>
            <a:rPr lang="en-US" dirty="0" smtClean="0"/>
            <a:t>Profit</a:t>
          </a:r>
          <a:endParaRPr lang="en-US" dirty="0"/>
        </a:p>
      </dgm:t>
    </dgm:pt>
    <dgm:pt modelId="{FDAFCC1B-23B2-40AE-BCF1-998EA9B3C8F6}" type="parTrans" cxnId="{8060829F-0546-4817-8BB7-70A353E970A2}">
      <dgm:prSet/>
      <dgm:spPr/>
      <dgm:t>
        <a:bodyPr/>
        <a:lstStyle/>
        <a:p>
          <a:endParaRPr lang="en-US"/>
        </a:p>
      </dgm:t>
    </dgm:pt>
    <dgm:pt modelId="{F9CDBA6F-AB9D-4186-8E01-DFAB1D438246}" type="sibTrans" cxnId="{8060829F-0546-4817-8BB7-70A353E970A2}">
      <dgm:prSet/>
      <dgm:spPr/>
      <dgm:t>
        <a:bodyPr/>
        <a:lstStyle/>
        <a:p>
          <a:endParaRPr lang="en-US"/>
        </a:p>
      </dgm:t>
    </dgm:pt>
    <dgm:pt modelId="{1FBB2EFF-230B-4971-8EFD-59650AA1FF1B}">
      <dgm:prSet phldrT="[Text]"/>
      <dgm:spPr/>
      <dgm:t>
        <a:bodyPr/>
        <a:lstStyle/>
        <a:p>
          <a:r>
            <a:rPr lang="en-US" dirty="0" smtClean="0"/>
            <a:t>Compliance</a:t>
          </a:r>
          <a:endParaRPr lang="en-US" dirty="0"/>
        </a:p>
      </dgm:t>
    </dgm:pt>
    <dgm:pt modelId="{2B5D880C-0787-4CC1-857C-5464CEE6094E}" type="parTrans" cxnId="{3E77CBE6-EFFA-4220-988D-5A52DD50ADC6}">
      <dgm:prSet/>
      <dgm:spPr/>
      <dgm:t>
        <a:bodyPr/>
        <a:lstStyle/>
        <a:p>
          <a:endParaRPr lang="en-US"/>
        </a:p>
      </dgm:t>
    </dgm:pt>
    <dgm:pt modelId="{010CB534-5372-4BBC-89F3-F7A49D2CF4ED}" type="sibTrans" cxnId="{3E77CBE6-EFFA-4220-988D-5A52DD50ADC6}">
      <dgm:prSet/>
      <dgm:spPr/>
      <dgm:t>
        <a:bodyPr/>
        <a:lstStyle/>
        <a:p>
          <a:endParaRPr lang="en-US"/>
        </a:p>
      </dgm:t>
    </dgm:pt>
    <dgm:pt modelId="{3C9364D0-011C-4110-84DF-01F97D49E9FE}" type="pres">
      <dgm:prSet presAssocID="{F73124CD-298F-4B53-BE69-3886757EE35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B793B1-2822-4ED0-A29F-E20150B2E941}" type="pres">
      <dgm:prSet presAssocID="{F73124CD-298F-4B53-BE69-3886757EE35F}" presName="ribbon" presStyleLbl="node1" presStyleIdx="0" presStyleCnt="1"/>
      <dgm:spPr/>
    </dgm:pt>
    <dgm:pt modelId="{1F67E8EB-DF08-4D63-85CA-34FC2FDEE764}" type="pres">
      <dgm:prSet presAssocID="{F73124CD-298F-4B53-BE69-3886757EE35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0EBF7-0292-4CE5-B2E1-B48507541E17}" type="pres">
      <dgm:prSet presAssocID="{F73124CD-298F-4B53-BE69-3886757EE35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04F323-244B-47FA-8A44-4F30ECEAC261}" type="presOf" srcId="{F73124CD-298F-4B53-BE69-3886757EE35F}" destId="{3C9364D0-011C-4110-84DF-01F97D49E9FE}" srcOrd="0" destOrd="0" presId="urn:microsoft.com/office/officeart/2005/8/layout/arrow6"/>
    <dgm:cxn modelId="{DA73532B-826D-4398-9AF7-2DF87BFEED6C}" type="presOf" srcId="{AA28BB7B-06E0-46DB-81AA-05435C9570E1}" destId="{1F67E8EB-DF08-4D63-85CA-34FC2FDEE764}" srcOrd="0" destOrd="0" presId="urn:microsoft.com/office/officeart/2005/8/layout/arrow6"/>
    <dgm:cxn modelId="{8060829F-0546-4817-8BB7-70A353E970A2}" srcId="{F73124CD-298F-4B53-BE69-3886757EE35F}" destId="{AA28BB7B-06E0-46DB-81AA-05435C9570E1}" srcOrd="0" destOrd="0" parTransId="{FDAFCC1B-23B2-40AE-BCF1-998EA9B3C8F6}" sibTransId="{F9CDBA6F-AB9D-4186-8E01-DFAB1D438246}"/>
    <dgm:cxn modelId="{3E77CBE6-EFFA-4220-988D-5A52DD50ADC6}" srcId="{F73124CD-298F-4B53-BE69-3886757EE35F}" destId="{1FBB2EFF-230B-4971-8EFD-59650AA1FF1B}" srcOrd="1" destOrd="0" parTransId="{2B5D880C-0787-4CC1-857C-5464CEE6094E}" sibTransId="{010CB534-5372-4BBC-89F3-F7A49D2CF4ED}"/>
    <dgm:cxn modelId="{5D7D076F-132B-4098-B7DC-898768FB36CD}" type="presOf" srcId="{1FBB2EFF-230B-4971-8EFD-59650AA1FF1B}" destId="{F300EBF7-0292-4CE5-B2E1-B48507541E17}" srcOrd="0" destOrd="0" presId="urn:microsoft.com/office/officeart/2005/8/layout/arrow6"/>
    <dgm:cxn modelId="{7EEFAA61-4053-497B-9FA6-EA2A8CA24606}" type="presParOf" srcId="{3C9364D0-011C-4110-84DF-01F97D49E9FE}" destId="{C4B793B1-2822-4ED0-A29F-E20150B2E941}" srcOrd="0" destOrd="0" presId="urn:microsoft.com/office/officeart/2005/8/layout/arrow6"/>
    <dgm:cxn modelId="{8AD0FC89-AC5E-4958-8C4B-8EF33A3D7537}" type="presParOf" srcId="{3C9364D0-011C-4110-84DF-01F97D49E9FE}" destId="{1F67E8EB-DF08-4D63-85CA-34FC2FDEE764}" srcOrd="1" destOrd="0" presId="urn:microsoft.com/office/officeart/2005/8/layout/arrow6"/>
    <dgm:cxn modelId="{B426B1C8-23FE-4829-96BD-15BE1B2C3AEE}" type="presParOf" srcId="{3C9364D0-011C-4110-84DF-01F97D49E9FE}" destId="{F300EBF7-0292-4CE5-B2E1-B48507541E1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250D8-C9E3-4781-94C9-ECE77447932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53CC4CA-1823-440E-9BB6-A1E103E151CD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Corruption</a:t>
          </a:r>
          <a:endParaRPr lang="en-US" sz="2400" dirty="0"/>
        </a:p>
      </dgm:t>
    </dgm:pt>
    <dgm:pt modelId="{782315ED-A13B-49F4-A448-A1E47408E264}" type="parTrans" cxnId="{53E32917-3930-495F-8B45-2E93808FC7E1}">
      <dgm:prSet/>
      <dgm:spPr/>
      <dgm:t>
        <a:bodyPr/>
        <a:lstStyle/>
        <a:p>
          <a:endParaRPr lang="en-US"/>
        </a:p>
      </dgm:t>
    </dgm:pt>
    <dgm:pt modelId="{6ED1EF71-1842-464D-88B1-33F5E1527BAA}" type="sibTrans" cxnId="{53E32917-3930-495F-8B45-2E93808FC7E1}">
      <dgm:prSet/>
      <dgm:spPr/>
      <dgm:t>
        <a:bodyPr/>
        <a:lstStyle/>
        <a:p>
          <a:endParaRPr lang="en-US"/>
        </a:p>
      </dgm:t>
    </dgm:pt>
    <dgm:pt modelId="{745AF900-D93C-450C-ABA8-F2FD5311B663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Asset </a:t>
          </a:r>
        </a:p>
        <a:p>
          <a:r>
            <a:rPr lang="en-US" sz="1900" dirty="0" smtClean="0"/>
            <a:t>Misappropriation</a:t>
          </a:r>
          <a:endParaRPr lang="en-US" sz="1900" dirty="0"/>
        </a:p>
      </dgm:t>
    </dgm:pt>
    <dgm:pt modelId="{CFA2B07B-D89D-40CB-AF34-95A21499A108}" type="parTrans" cxnId="{90509775-3EE4-45F6-A291-8DD9F125AAF9}">
      <dgm:prSet/>
      <dgm:spPr/>
      <dgm:t>
        <a:bodyPr/>
        <a:lstStyle/>
        <a:p>
          <a:endParaRPr lang="en-US"/>
        </a:p>
      </dgm:t>
    </dgm:pt>
    <dgm:pt modelId="{AB5A5488-622D-4731-B0BC-89EC76542A07}" type="sibTrans" cxnId="{90509775-3EE4-45F6-A291-8DD9F125AAF9}">
      <dgm:prSet/>
      <dgm:spPr/>
      <dgm:t>
        <a:bodyPr/>
        <a:lstStyle/>
        <a:p>
          <a:endParaRPr lang="en-US"/>
        </a:p>
      </dgm:t>
    </dgm:pt>
    <dgm:pt modelId="{93076C03-92A4-4405-8F41-4B7BEEE5204A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Financial Statement Fraud</a:t>
          </a:r>
          <a:endParaRPr lang="en-US" sz="2400" dirty="0"/>
        </a:p>
      </dgm:t>
    </dgm:pt>
    <dgm:pt modelId="{A5AE1698-0F09-43A7-BB01-2C4C797D7A40}" type="parTrans" cxnId="{7CA01A4F-5616-4F5A-B25B-22A425BF8417}">
      <dgm:prSet/>
      <dgm:spPr/>
      <dgm:t>
        <a:bodyPr/>
        <a:lstStyle/>
        <a:p>
          <a:endParaRPr lang="en-US"/>
        </a:p>
      </dgm:t>
    </dgm:pt>
    <dgm:pt modelId="{1454366A-3FAB-47F0-A5A9-DC077154E3B0}" type="sibTrans" cxnId="{7CA01A4F-5616-4F5A-B25B-22A425BF8417}">
      <dgm:prSet/>
      <dgm:spPr/>
      <dgm:t>
        <a:bodyPr/>
        <a:lstStyle/>
        <a:p>
          <a:endParaRPr lang="en-US"/>
        </a:p>
      </dgm:t>
    </dgm:pt>
    <dgm:pt modelId="{A71106A0-7E0B-4418-AE3A-E4A79C8A6ECC}" type="pres">
      <dgm:prSet presAssocID="{D30250D8-C9E3-4781-94C9-ECE774479325}" presName="Name0" presStyleCnt="0">
        <dgm:presLayoutVars>
          <dgm:dir/>
          <dgm:resizeHandles val="exact"/>
        </dgm:presLayoutVars>
      </dgm:prSet>
      <dgm:spPr/>
    </dgm:pt>
    <dgm:pt modelId="{270054C8-1877-4C95-912B-F0FB643F57EF}" type="pres">
      <dgm:prSet presAssocID="{D30250D8-C9E3-4781-94C9-ECE774479325}" presName="bkgdShp" presStyleLbl="alignAccFollowNode1" presStyleIdx="0" presStyleCnt="1"/>
      <dgm:spPr/>
    </dgm:pt>
    <dgm:pt modelId="{B1145D1B-26AF-480E-A365-10410C2DE64C}" type="pres">
      <dgm:prSet presAssocID="{D30250D8-C9E3-4781-94C9-ECE774479325}" presName="linComp" presStyleCnt="0"/>
      <dgm:spPr/>
    </dgm:pt>
    <dgm:pt modelId="{8F70C808-8560-4461-B214-24B2AE0ECD26}" type="pres">
      <dgm:prSet presAssocID="{153CC4CA-1823-440E-9BB6-A1E103E151CD}" presName="compNode" presStyleCnt="0"/>
      <dgm:spPr/>
    </dgm:pt>
    <dgm:pt modelId="{62F62078-B312-4468-AF91-5B544ACC2106}" type="pres">
      <dgm:prSet presAssocID="{153CC4CA-1823-440E-9BB6-A1E103E151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D98DE-B3EE-48C3-AC21-371A04924B54}" type="pres">
      <dgm:prSet presAssocID="{153CC4CA-1823-440E-9BB6-A1E103E151CD}" presName="invisiNode" presStyleLbl="node1" presStyleIdx="0" presStyleCnt="3"/>
      <dgm:spPr/>
    </dgm:pt>
    <dgm:pt modelId="{FE8D1165-50C3-4823-B5E7-23A36DA2629A}" type="pres">
      <dgm:prSet presAssocID="{153CC4CA-1823-440E-9BB6-A1E103E151CD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87523CD5-2B58-4124-B39B-5029DE83C2CC}" type="pres">
      <dgm:prSet presAssocID="{6ED1EF71-1842-464D-88B1-33F5E1527BA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B84481E-F16E-45A7-8196-1945CD3D678B}" type="pres">
      <dgm:prSet presAssocID="{745AF900-D93C-450C-ABA8-F2FD5311B663}" presName="compNode" presStyleCnt="0"/>
      <dgm:spPr/>
    </dgm:pt>
    <dgm:pt modelId="{24CA2CBD-33CA-4783-BF32-3864793A88C5}" type="pres">
      <dgm:prSet presAssocID="{745AF900-D93C-450C-ABA8-F2FD5311B66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B9D7C-948E-4EBB-83F3-E2C70DE884FA}" type="pres">
      <dgm:prSet presAssocID="{745AF900-D93C-450C-ABA8-F2FD5311B663}" presName="invisiNode" presStyleLbl="node1" presStyleIdx="1" presStyleCnt="3"/>
      <dgm:spPr/>
    </dgm:pt>
    <dgm:pt modelId="{4540383F-C439-4EA9-9CED-3CD918C4B467}" type="pres">
      <dgm:prSet presAssocID="{745AF900-D93C-450C-ABA8-F2FD5311B66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DDBC9DD-9F7A-4028-BC35-F10F5443F38B}" type="pres">
      <dgm:prSet presAssocID="{AB5A5488-622D-4731-B0BC-89EC76542A0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1D1E083-DC1C-4BAF-A8EF-07D62EFAE844}" type="pres">
      <dgm:prSet presAssocID="{93076C03-92A4-4405-8F41-4B7BEEE5204A}" presName="compNode" presStyleCnt="0"/>
      <dgm:spPr/>
    </dgm:pt>
    <dgm:pt modelId="{3AA55696-9BB2-4CCF-83ED-9945BAD88812}" type="pres">
      <dgm:prSet presAssocID="{93076C03-92A4-4405-8F41-4B7BEEE520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0D765-2532-4414-960E-25BE55C2CB9E}" type="pres">
      <dgm:prSet presAssocID="{93076C03-92A4-4405-8F41-4B7BEEE5204A}" presName="invisiNode" presStyleLbl="node1" presStyleIdx="2" presStyleCnt="3"/>
      <dgm:spPr/>
    </dgm:pt>
    <dgm:pt modelId="{D4CDD060-D0A3-4073-ADBA-60915AA76915}" type="pres">
      <dgm:prSet presAssocID="{93076C03-92A4-4405-8F41-4B7BEEE5204A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53E32917-3930-495F-8B45-2E93808FC7E1}" srcId="{D30250D8-C9E3-4781-94C9-ECE774479325}" destId="{153CC4CA-1823-440E-9BB6-A1E103E151CD}" srcOrd="0" destOrd="0" parTransId="{782315ED-A13B-49F4-A448-A1E47408E264}" sibTransId="{6ED1EF71-1842-464D-88B1-33F5E1527BAA}"/>
    <dgm:cxn modelId="{90509775-3EE4-45F6-A291-8DD9F125AAF9}" srcId="{D30250D8-C9E3-4781-94C9-ECE774479325}" destId="{745AF900-D93C-450C-ABA8-F2FD5311B663}" srcOrd="1" destOrd="0" parTransId="{CFA2B07B-D89D-40CB-AF34-95A21499A108}" sibTransId="{AB5A5488-622D-4731-B0BC-89EC76542A07}"/>
    <dgm:cxn modelId="{7CA01A4F-5616-4F5A-B25B-22A425BF8417}" srcId="{D30250D8-C9E3-4781-94C9-ECE774479325}" destId="{93076C03-92A4-4405-8F41-4B7BEEE5204A}" srcOrd="2" destOrd="0" parTransId="{A5AE1698-0F09-43A7-BB01-2C4C797D7A40}" sibTransId="{1454366A-3FAB-47F0-A5A9-DC077154E3B0}"/>
    <dgm:cxn modelId="{CABF4396-3DB6-4AB3-A7C2-B8A0149BE2B0}" type="presOf" srcId="{745AF900-D93C-450C-ABA8-F2FD5311B663}" destId="{24CA2CBD-33CA-4783-BF32-3864793A88C5}" srcOrd="0" destOrd="0" presId="urn:microsoft.com/office/officeart/2005/8/layout/pList2"/>
    <dgm:cxn modelId="{BE3F6CB2-FD72-436C-995D-77220566BADB}" type="presOf" srcId="{93076C03-92A4-4405-8F41-4B7BEEE5204A}" destId="{3AA55696-9BB2-4CCF-83ED-9945BAD88812}" srcOrd="0" destOrd="0" presId="urn:microsoft.com/office/officeart/2005/8/layout/pList2"/>
    <dgm:cxn modelId="{27C28328-48BC-49FC-A568-9FB782753954}" type="presOf" srcId="{AB5A5488-622D-4731-B0BC-89EC76542A07}" destId="{2DDBC9DD-9F7A-4028-BC35-F10F5443F38B}" srcOrd="0" destOrd="0" presId="urn:microsoft.com/office/officeart/2005/8/layout/pList2"/>
    <dgm:cxn modelId="{5B86B3C5-3D26-4DC8-96CC-CAAD2D8CCB6D}" type="presOf" srcId="{D30250D8-C9E3-4781-94C9-ECE774479325}" destId="{A71106A0-7E0B-4418-AE3A-E4A79C8A6ECC}" srcOrd="0" destOrd="0" presId="urn:microsoft.com/office/officeart/2005/8/layout/pList2"/>
    <dgm:cxn modelId="{8D7D03C7-8CD1-4B90-9295-FC492426C8FE}" type="presOf" srcId="{153CC4CA-1823-440E-9BB6-A1E103E151CD}" destId="{62F62078-B312-4468-AF91-5B544ACC2106}" srcOrd="0" destOrd="0" presId="urn:microsoft.com/office/officeart/2005/8/layout/pList2"/>
    <dgm:cxn modelId="{F68D1B23-A257-4A36-A4CF-C281309B1DA1}" type="presOf" srcId="{6ED1EF71-1842-464D-88B1-33F5E1527BAA}" destId="{87523CD5-2B58-4124-B39B-5029DE83C2CC}" srcOrd="0" destOrd="0" presId="urn:microsoft.com/office/officeart/2005/8/layout/pList2"/>
    <dgm:cxn modelId="{C0F0E973-5067-4E10-A039-C0D2A8B5C9F2}" type="presParOf" srcId="{A71106A0-7E0B-4418-AE3A-E4A79C8A6ECC}" destId="{270054C8-1877-4C95-912B-F0FB643F57EF}" srcOrd="0" destOrd="0" presId="urn:microsoft.com/office/officeart/2005/8/layout/pList2"/>
    <dgm:cxn modelId="{CB64327A-9803-4733-A243-E4FE625A788E}" type="presParOf" srcId="{A71106A0-7E0B-4418-AE3A-E4A79C8A6ECC}" destId="{B1145D1B-26AF-480E-A365-10410C2DE64C}" srcOrd="1" destOrd="0" presId="urn:microsoft.com/office/officeart/2005/8/layout/pList2"/>
    <dgm:cxn modelId="{15998B6D-91EA-4100-A0A0-1514C9DB9CBB}" type="presParOf" srcId="{B1145D1B-26AF-480E-A365-10410C2DE64C}" destId="{8F70C808-8560-4461-B214-24B2AE0ECD26}" srcOrd="0" destOrd="0" presId="urn:microsoft.com/office/officeart/2005/8/layout/pList2"/>
    <dgm:cxn modelId="{A536D491-9794-4441-9D04-DF0D44872FF7}" type="presParOf" srcId="{8F70C808-8560-4461-B214-24B2AE0ECD26}" destId="{62F62078-B312-4468-AF91-5B544ACC2106}" srcOrd="0" destOrd="0" presId="urn:microsoft.com/office/officeart/2005/8/layout/pList2"/>
    <dgm:cxn modelId="{336FDE72-74A4-4D95-A43B-441AA6201DB1}" type="presParOf" srcId="{8F70C808-8560-4461-B214-24B2AE0ECD26}" destId="{53ED98DE-B3EE-48C3-AC21-371A04924B54}" srcOrd="1" destOrd="0" presId="urn:microsoft.com/office/officeart/2005/8/layout/pList2"/>
    <dgm:cxn modelId="{130240AE-606F-44CB-AA48-3A17505DCDB3}" type="presParOf" srcId="{8F70C808-8560-4461-B214-24B2AE0ECD26}" destId="{FE8D1165-50C3-4823-B5E7-23A36DA2629A}" srcOrd="2" destOrd="0" presId="urn:microsoft.com/office/officeart/2005/8/layout/pList2"/>
    <dgm:cxn modelId="{C613BD49-92D3-4B5C-8555-BEBF8B88B359}" type="presParOf" srcId="{B1145D1B-26AF-480E-A365-10410C2DE64C}" destId="{87523CD5-2B58-4124-B39B-5029DE83C2CC}" srcOrd="1" destOrd="0" presId="urn:microsoft.com/office/officeart/2005/8/layout/pList2"/>
    <dgm:cxn modelId="{A08850DA-9FD7-4B21-8583-3C535C8B61BA}" type="presParOf" srcId="{B1145D1B-26AF-480E-A365-10410C2DE64C}" destId="{AB84481E-F16E-45A7-8196-1945CD3D678B}" srcOrd="2" destOrd="0" presId="urn:microsoft.com/office/officeart/2005/8/layout/pList2"/>
    <dgm:cxn modelId="{F2DD7A3C-5E29-48DC-9243-8EC3A0AC6A45}" type="presParOf" srcId="{AB84481E-F16E-45A7-8196-1945CD3D678B}" destId="{24CA2CBD-33CA-4783-BF32-3864793A88C5}" srcOrd="0" destOrd="0" presId="urn:microsoft.com/office/officeart/2005/8/layout/pList2"/>
    <dgm:cxn modelId="{CFEC3BA7-8E4B-4E87-8DC4-7771C2D6CB43}" type="presParOf" srcId="{AB84481E-F16E-45A7-8196-1945CD3D678B}" destId="{125B9D7C-948E-4EBB-83F3-E2C70DE884FA}" srcOrd="1" destOrd="0" presId="urn:microsoft.com/office/officeart/2005/8/layout/pList2"/>
    <dgm:cxn modelId="{9236E87C-F95B-45E9-A46A-CBCCEA567393}" type="presParOf" srcId="{AB84481E-F16E-45A7-8196-1945CD3D678B}" destId="{4540383F-C439-4EA9-9CED-3CD918C4B467}" srcOrd="2" destOrd="0" presId="urn:microsoft.com/office/officeart/2005/8/layout/pList2"/>
    <dgm:cxn modelId="{DE1066D8-64BA-4DD3-A706-9439D6AE7B6C}" type="presParOf" srcId="{B1145D1B-26AF-480E-A365-10410C2DE64C}" destId="{2DDBC9DD-9F7A-4028-BC35-F10F5443F38B}" srcOrd="3" destOrd="0" presId="urn:microsoft.com/office/officeart/2005/8/layout/pList2"/>
    <dgm:cxn modelId="{3AF1146C-4AAD-415D-A1A8-7599E2731485}" type="presParOf" srcId="{B1145D1B-26AF-480E-A365-10410C2DE64C}" destId="{91D1E083-DC1C-4BAF-A8EF-07D62EFAE844}" srcOrd="4" destOrd="0" presId="urn:microsoft.com/office/officeart/2005/8/layout/pList2"/>
    <dgm:cxn modelId="{8924EE48-0094-4004-9502-8868BB5B2704}" type="presParOf" srcId="{91D1E083-DC1C-4BAF-A8EF-07D62EFAE844}" destId="{3AA55696-9BB2-4CCF-83ED-9945BAD88812}" srcOrd="0" destOrd="0" presId="urn:microsoft.com/office/officeart/2005/8/layout/pList2"/>
    <dgm:cxn modelId="{87392898-3B70-4AAD-8594-40001B628569}" type="presParOf" srcId="{91D1E083-DC1C-4BAF-A8EF-07D62EFAE844}" destId="{9250D765-2532-4414-960E-25BE55C2CB9E}" srcOrd="1" destOrd="0" presId="urn:microsoft.com/office/officeart/2005/8/layout/pList2"/>
    <dgm:cxn modelId="{22629966-4919-4B2B-95EC-9B548A2D17DA}" type="presParOf" srcId="{91D1E083-DC1C-4BAF-A8EF-07D62EFAE844}" destId="{D4CDD060-D0A3-4073-ADBA-60915AA7691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6D640D-2DB6-4B69-9312-D03423311320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F68169-EAA2-4360-80CE-E3BBF6DC6247}">
      <dgm:prSet phldrT="[Text]"/>
      <dgm:spPr/>
      <dgm:t>
        <a:bodyPr/>
        <a:lstStyle/>
        <a:p>
          <a:r>
            <a:rPr lang="en-US" dirty="0" smtClean="0"/>
            <a:t>Access &amp; connectivity</a:t>
          </a:r>
          <a:endParaRPr lang="en-US" dirty="0"/>
        </a:p>
      </dgm:t>
    </dgm:pt>
    <dgm:pt modelId="{674FB470-92BC-4659-8BB1-AA1B8DD19B83}" type="parTrans" cxnId="{1B4ECD69-9C87-4D11-8897-470302B6690C}">
      <dgm:prSet/>
      <dgm:spPr/>
      <dgm:t>
        <a:bodyPr/>
        <a:lstStyle/>
        <a:p>
          <a:endParaRPr lang="en-US"/>
        </a:p>
      </dgm:t>
    </dgm:pt>
    <dgm:pt modelId="{BEA5712C-AA86-4AC1-9696-8218B6F264D6}" type="sibTrans" cxnId="{1B4ECD69-9C87-4D11-8897-470302B6690C}">
      <dgm:prSet/>
      <dgm:spPr/>
      <dgm:t>
        <a:bodyPr/>
        <a:lstStyle/>
        <a:p>
          <a:endParaRPr lang="en-US"/>
        </a:p>
      </dgm:t>
    </dgm:pt>
    <dgm:pt modelId="{CC11CC9F-4165-4ACC-B4EA-C5639ECD355D}">
      <dgm:prSet phldrT="[Text]"/>
      <dgm:spPr/>
      <dgm:t>
        <a:bodyPr/>
        <a:lstStyle/>
        <a:p>
          <a:r>
            <a:rPr lang="en-US" dirty="0" smtClean="0"/>
            <a:t>Social media</a:t>
          </a:r>
          <a:endParaRPr lang="en-US" dirty="0"/>
        </a:p>
      </dgm:t>
    </dgm:pt>
    <dgm:pt modelId="{7620CF8E-EC08-4BCA-8DF2-C5FEF7D10603}" type="parTrans" cxnId="{63711805-4D7F-49CC-A84D-61A928A0F576}">
      <dgm:prSet/>
      <dgm:spPr/>
      <dgm:t>
        <a:bodyPr/>
        <a:lstStyle/>
        <a:p>
          <a:endParaRPr lang="en-US"/>
        </a:p>
      </dgm:t>
    </dgm:pt>
    <dgm:pt modelId="{56550BF4-95C2-4D70-9744-FDFC3255069D}" type="sibTrans" cxnId="{63711805-4D7F-49CC-A84D-61A928A0F576}">
      <dgm:prSet/>
      <dgm:spPr/>
      <dgm:t>
        <a:bodyPr/>
        <a:lstStyle/>
        <a:p>
          <a:endParaRPr lang="en-US"/>
        </a:p>
      </dgm:t>
    </dgm:pt>
    <dgm:pt modelId="{BBC8B4B9-E464-443C-B56D-383E7B4CF9FE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D9CBDD62-CB94-48EF-A5D2-00BAB0CA41C1}" type="parTrans" cxnId="{F1825438-EA63-452F-A707-E64DAEF63861}">
      <dgm:prSet/>
      <dgm:spPr/>
      <dgm:t>
        <a:bodyPr/>
        <a:lstStyle/>
        <a:p>
          <a:endParaRPr lang="en-US"/>
        </a:p>
      </dgm:t>
    </dgm:pt>
    <dgm:pt modelId="{F79F3C4B-2F66-412E-B85F-1B3D794FD6AC}" type="sibTrans" cxnId="{F1825438-EA63-452F-A707-E64DAEF63861}">
      <dgm:prSet/>
      <dgm:spPr/>
      <dgm:t>
        <a:bodyPr/>
        <a:lstStyle/>
        <a:p>
          <a:endParaRPr lang="en-US"/>
        </a:p>
      </dgm:t>
    </dgm:pt>
    <dgm:pt modelId="{CCA4A624-B75E-4725-8E0A-399C4A0B9D5D}">
      <dgm:prSet phldrT="[Text]"/>
      <dgm:spPr/>
      <dgm:t>
        <a:bodyPr/>
        <a:lstStyle/>
        <a:p>
          <a:r>
            <a:rPr lang="en-US" dirty="0" smtClean="0"/>
            <a:t>Cybercrime</a:t>
          </a:r>
          <a:endParaRPr lang="en-US" dirty="0"/>
        </a:p>
      </dgm:t>
    </dgm:pt>
    <dgm:pt modelId="{399D9ECB-B30E-4624-AF5D-B14725105442}" type="parTrans" cxnId="{C955675F-4BCE-4FF7-A98C-93F4EFF1038F}">
      <dgm:prSet/>
      <dgm:spPr/>
      <dgm:t>
        <a:bodyPr/>
        <a:lstStyle/>
        <a:p>
          <a:endParaRPr lang="en-US"/>
        </a:p>
      </dgm:t>
    </dgm:pt>
    <dgm:pt modelId="{2780483B-B20B-4328-9C68-671402EB047C}" type="sibTrans" cxnId="{C955675F-4BCE-4FF7-A98C-93F4EFF1038F}">
      <dgm:prSet/>
      <dgm:spPr/>
      <dgm:t>
        <a:bodyPr/>
        <a:lstStyle/>
        <a:p>
          <a:endParaRPr lang="en-US"/>
        </a:p>
      </dgm:t>
    </dgm:pt>
    <dgm:pt modelId="{65CF1F3C-9F9D-4448-B74B-41710A189C7D}" type="pres">
      <dgm:prSet presAssocID="{F66D640D-2DB6-4B69-9312-D0342331132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0B1029-57C8-4587-A4E9-E4AA89E91513}" type="pres">
      <dgm:prSet presAssocID="{F66D640D-2DB6-4B69-9312-D03423311320}" presName="ellipse" presStyleLbl="trBgShp" presStyleIdx="0" presStyleCnt="1"/>
      <dgm:spPr/>
    </dgm:pt>
    <dgm:pt modelId="{EE872A8C-298F-4335-9B48-DF0F345B5196}" type="pres">
      <dgm:prSet presAssocID="{F66D640D-2DB6-4B69-9312-D03423311320}" presName="arrow1" presStyleLbl="fgShp" presStyleIdx="0" presStyleCnt="1"/>
      <dgm:spPr/>
    </dgm:pt>
    <dgm:pt modelId="{6C129CCD-D145-4970-9680-7EF0B265DED9}" type="pres">
      <dgm:prSet presAssocID="{F66D640D-2DB6-4B69-9312-D0342331132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65176-7F1E-442B-B393-4B79E9C6F66C}" type="pres">
      <dgm:prSet presAssocID="{CC11CC9F-4165-4ACC-B4EA-C5639ECD355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62B80-912E-4113-9C90-7E9662D12C16}" type="pres">
      <dgm:prSet presAssocID="{BBC8B4B9-E464-443C-B56D-383E7B4CF9F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CEB3E-C285-4340-A5E2-414D1A98C336}" type="pres">
      <dgm:prSet presAssocID="{CCA4A624-B75E-4725-8E0A-399C4A0B9D5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018B7-9AE0-431F-BE1D-43C0BEF7D025}" type="pres">
      <dgm:prSet presAssocID="{F66D640D-2DB6-4B69-9312-D03423311320}" presName="funnel" presStyleLbl="trAlignAcc1" presStyleIdx="0" presStyleCnt="1" custLinFactNeighborX="-1333" custLinFactNeighborY="-3571"/>
      <dgm:spPr/>
    </dgm:pt>
  </dgm:ptLst>
  <dgm:cxnLst>
    <dgm:cxn modelId="{F5F8258D-43E7-4137-9FB4-8F9E38830A6B}" type="presOf" srcId="{F66D640D-2DB6-4B69-9312-D03423311320}" destId="{65CF1F3C-9F9D-4448-B74B-41710A189C7D}" srcOrd="0" destOrd="0" presId="urn:microsoft.com/office/officeart/2005/8/layout/funnel1"/>
    <dgm:cxn modelId="{63711805-4D7F-49CC-A84D-61A928A0F576}" srcId="{F66D640D-2DB6-4B69-9312-D03423311320}" destId="{CC11CC9F-4165-4ACC-B4EA-C5639ECD355D}" srcOrd="1" destOrd="0" parTransId="{7620CF8E-EC08-4BCA-8DF2-C5FEF7D10603}" sibTransId="{56550BF4-95C2-4D70-9744-FDFC3255069D}"/>
    <dgm:cxn modelId="{1B4ECD69-9C87-4D11-8897-470302B6690C}" srcId="{F66D640D-2DB6-4B69-9312-D03423311320}" destId="{59F68169-EAA2-4360-80CE-E3BBF6DC6247}" srcOrd="0" destOrd="0" parTransId="{674FB470-92BC-4659-8BB1-AA1B8DD19B83}" sibTransId="{BEA5712C-AA86-4AC1-9696-8218B6F264D6}"/>
    <dgm:cxn modelId="{E46CF6B5-AB06-419A-BC32-4DA3A6062CEB}" type="presOf" srcId="{59F68169-EAA2-4360-80CE-E3BBF6DC6247}" destId="{606CEB3E-C285-4340-A5E2-414D1A98C336}" srcOrd="0" destOrd="0" presId="urn:microsoft.com/office/officeart/2005/8/layout/funnel1"/>
    <dgm:cxn modelId="{DC7FCF5F-062F-43D4-BF0D-928B4A86E251}" type="presOf" srcId="{BBC8B4B9-E464-443C-B56D-383E7B4CF9FE}" destId="{18965176-7F1E-442B-B393-4B79E9C6F66C}" srcOrd="0" destOrd="0" presId="urn:microsoft.com/office/officeart/2005/8/layout/funnel1"/>
    <dgm:cxn modelId="{F5F9C431-597A-485E-9548-BF0D865E9C14}" type="presOf" srcId="{CCA4A624-B75E-4725-8E0A-399C4A0B9D5D}" destId="{6C129CCD-D145-4970-9680-7EF0B265DED9}" srcOrd="0" destOrd="0" presId="urn:microsoft.com/office/officeart/2005/8/layout/funnel1"/>
    <dgm:cxn modelId="{F1825438-EA63-452F-A707-E64DAEF63861}" srcId="{F66D640D-2DB6-4B69-9312-D03423311320}" destId="{BBC8B4B9-E464-443C-B56D-383E7B4CF9FE}" srcOrd="2" destOrd="0" parTransId="{D9CBDD62-CB94-48EF-A5D2-00BAB0CA41C1}" sibTransId="{F79F3C4B-2F66-412E-B85F-1B3D794FD6AC}"/>
    <dgm:cxn modelId="{E522EC34-BE0A-48C4-BA55-3D20A7B237B9}" type="presOf" srcId="{CC11CC9F-4165-4ACC-B4EA-C5639ECD355D}" destId="{DE962B80-912E-4113-9C90-7E9662D12C16}" srcOrd="0" destOrd="0" presId="urn:microsoft.com/office/officeart/2005/8/layout/funnel1"/>
    <dgm:cxn modelId="{C955675F-4BCE-4FF7-A98C-93F4EFF1038F}" srcId="{F66D640D-2DB6-4B69-9312-D03423311320}" destId="{CCA4A624-B75E-4725-8E0A-399C4A0B9D5D}" srcOrd="3" destOrd="0" parTransId="{399D9ECB-B30E-4624-AF5D-B14725105442}" sibTransId="{2780483B-B20B-4328-9C68-671402EB047C}"/>
    <dgm:cxn modelId="{A7B96FA2-B9CF-4201-9246-43143E87861D}" type="presParOf" srcId="{65CF1F3C-9F9D-4448-B74B-41710A189C7D}" destId="{290B1029-57C8-4587-A4E9-E4AA89E91513}" srcOrd="0" destOrd="0" presId="urn:microsoft.com/office/officeart/2005/8/layout/funnel1"/>
    <dgm:cxn modelId="{4D6D56FC-6F6D-4B41-B489-853882EEEA70}" type="presParOf" srcId="{65CF1F3C-9F9D-4448-B74B-41710A189C7D}" destId="{EE872A8C-298F-4335-9B48-DF0F345B5196}" srcOrd="1" destOrd="0" presId="urn:microsoft.com/office/officeart/2005/8/layout/funnel1"/>
    <dgm:cxn modelId="{92318C74-D89B-49C3-9267-A18522B5BF47}" type="presParOf" srcId="{65CF1F3C-9F9D-4448-B74B-41710A189C7D}" destId="{6C129CCD-D145-4970-9680-7EF0B265DED9}" srcOrd="2" destOrd="0" presId="urn:microsoft.com/office/officeart/2005/8/layout/funnel1"/>
    <dgm:cxn modelId="{877BF033-9442-4197-B72D-8DA2659A1F7E}" type="presParOf" srcId="{65CF1F3C-9F9D-4448-B74B-41710A189C7D}" destId="{18965176-7F1E-442B-B393-4B79E9C6F66C}" srcOrd="3" destOrd="0" presId="urn:microsoft.com/office/officeart/2005/8/layout/funnel1"/>
    <dgm:cxn modelId="{42E741DC-9903-45D2-A406-F384BDB3E9A9}" type="presParOf" srcId="{65CF1F3C-9F9D-4448-B74B-41710A189C7D}" destId="{DE962B80-912E-4113-9C90-7E9662D12C16}" srcOrd="4" destOrd="0" presId="urn:microsoft.com/office/officeart/2005/8/layout/funnel1"/>
    <dgm:cxn modelId="{BCE4EFB2-F8E5-4A43-9273-9A90A9298F4B}" type="presParOf" srcId="{65CF1F3C-9F9D-4448-B74B-41710A189C7D}" destId="{606CEB3E-C285-4340-A5E2-414D1A98C336}" srcOrd="5" destOrd="0" presId="urn:microsoft.com/office/officeart/2005/8/layout/funnel1"/>
    <dgm:cxn modelId="{0EE3B256-3F17-4990-8FF7-CE53F37FF3D4}" type="presParOf" srcId="{65CF1F3C-9F9D-4448-B74B-41710A189C7D}" destId="{9D6018B7-9AE0-431F-BE1D-43C0BEF7D02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44E773-AE3A-4FEA-8523-3A70EB6D0FA2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13CBF3-C558-4396-9A45-910C9DC474D6}">
      <dgm:prSet phldrT="[Text]"/>
      <dgm:spPr>
        <a:solidFill>
          <a:srgbClr val="50B3CF"/>
        </a:solidFill>
      </dgm:spPr>
      <dgm:t>
        <a:bodyPr/>
        <a:lstStyle/>
        <a:p>
          <a:r>
            <a:rPr lang="en-US" dirty="0" smtClean="0"/>
            <a:t>Advance Fee</a:t>
          </a:r>
          <a:endParaRPr lang="en-US" dirty="0"/>
        </a:p>
      </dgm:t>
    </dgm:pt>
    <dgm:pt modelId="{8EEEC48D-C2E3-45EE-B4F4-AAA57D159443}" type="parTrans" cxnId="{CC13478C-C281-4AF9-A89E-AB9E992CF8AC}">
      <dgm:prSet/>
      <dgm:spPr/>
      <dgm:t>
        <a:bodyPr/>
        <a:lstStyle/>
        <a:p>
          <a:endParaRPr lang="en-US"/>
        </a:p>
      </dgm:t>
    </dgm:pt>
    <dgm:pt modelId="{F7AA2548-1CF2-4326-AB3C-DD9844807E75}" type="sibTrans" cxnId="{CC13478C-C281-4AF9-A89E-AB9E992CF8AC}">
      <dgm:prSet/>
      <dgm:spPr/>
      <dgm:t>
        <a:bodyPr/>
        <a:lstStyle/>
        <a:p>
          <a:endParaRPr lang="en-US"/>
        </a:p>
      </dgm:t>
    </dgm:pt>
    <dgm:pt modelId="{CD98B7D7-EAB0-4293-A27C-6834AE3F7A50}">
      <dgm:prSet phldrT="[Text]"/>
      <dgm:spPr>
        <a:solidFill>
          <a:srgbClr val="00CC00"/>
        </a:solidFill>
      </dgm:spPr>
      <dgm:t>
        <a:bodyPr/>
        <a:lstStyle/>
        <a:p>
          <a:r>
            <a:rPr lang="en-US" dirty="0" smtClean="0"/>
            <a:t>Bank and Financial Accounts</a:t>
          </a:r>
          <a:endParaRPr lang="en-US" dirty="0"/>
        </a:p>
      </dgm:t>
    </dgm:pt>
    <dgm:pt modelId="{7885D077-4AA3-4906-A4FE-70C4712CD83B}" type="parTrans" cxnId="{6ADB0C3F-0709-416C-B0AC-6DEA0AA9939E}">
      <dgm:prSet/>
      <dgm:spPr/>
      <dgm:t>
        <a:bodyPr/>
        <a:lstStyle/>
        <a:p>
          <a:endParaRPr lang="en-US"/>
        </a:p>
      </dgm:t>
    </dgm:pt>
    <dgm:pt modelId="{F0AA34BC-68FC-4704-BB1A-1F990ECCC4CC}" type="sibTrans" cxnId="{6ADB0C3F-0709-416C-B0AC-6DEA0AA9939E}">
      <dgm:prSet/>
      <dgm:spPr/>
      <dgm:t>
        <a:bodyPr/>
        <a:lstStyle/>
        <a:p>
          <a:endParaRPr lang="en-US"/>
        </a:p>
      </dgm:t>
    </dgm:pt>
    <dgm:pt modelId="{3D2803FE-DF52-4BC9-99AE-21A65A365A74}">
      <dgm:prSet phldrT="[Text]"/>
      <dgm:spPr/>
      <dgm:t>
        <a:bodyPr/>
        <a:lstStyle/>
        <a:p>
          <a:r>
            <a:rPr lang="en-US" dirty="0" smtClean="0"/>
            <a:t>Investment Opportunities</a:t>
          </a:r>
          <a:endParaRPr lang="en-US" dirty="0"/>
        </a:p>
      </dgm:t>
    </dgm:pt>
    <dgm:pt modelId="{91BF6267-8116-4F1D-9346-94A90C70780F}" type="parTrans" cxnId="{3F8B90D3-A965-4C2A-96B0-4457913646D2}">
      <dgm:prSet/>
      <dgm:spPr/>
      <dgm:t>
        <a:bodyPr/>
        <a:lstStyle/>
        <a:p>
          <a:endParaRPr lang="en-US"/>
        </a:p>
      </dgm:t>
    </dgm:pt>
    <dgm:pt modelId="{C02D8CFE-D7C6-4419-87F9-DF344296FE13}" type="sibTrans" cxnId="{3F8B90D3-A965-4C2A-96B0-4457913646D2}">
      <dgm:prSet/>
      <dgm:spPr/>
      <dgm:t>
        <a:bodyPr/>
        <a:lstStyle/>
        <a:p>
          <a:endParaRPr lang="en-US"/>
        </a:p>
      </dgm:t>
    </dgm:pt>
    <dgm:pt modelId="{46636BD0-4F66-42B5-BDA8-B73CFC5EB2A8}" type="pres">
      <dgm:prSet presAssocID="{9244E773-AE3A-4FEA-8523-3A70EB6D0F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67363D-F4CB-45E1-9DA9-BF00632FEE01}" type="pres">
      <dgm:prSet presAssocID="{9713CBF3-C558-4396-9A45-910C9DC474D6}" presName="parentLin" presStyleCnt="0"/>
      <dgm:spPr/>
    </dgm:pt>
    <dgm:pt modelId="{3372C2A1-2763-406A-A45A-3A4176A8EC54}" type="pres">
      <dgm:prSet presAssocID="{9713CBF3-C558-4396-9A45-910C9DC474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0D7BC11-D1A7-40F8-B41B-228C702C75A9}" type="pres">
      <dgm:prSet presAssocID="{9713CBF3-C558-4396-9A45-910C9DC474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FA9D6-E14C-4D4A-80D9-8EB5B856FF67}" type="pres">
      <dgm:prSet presAssocID="{9713CBF3-C558-4396-9A45-910C9DC474D6}" presName="negativeSpace" presStyleCnt="0"/>
      <dgm:spPr/>
    </dgm:pt>
    <dgm:pt modelId="{86F5536E-4873-4531-B349-C3ECA5D2DB58}" type="pres">
      <dgm:prSet presAssocID="{9713CBF3-C558-4396-9A45-910C9DC474D6}" presName="childText" presStyleLbl="conFgAcc1" presStyleIdx="0" presStyleCnt="3">
        <dgm:presLayoutVars>
          <dgm:bulletEnabled val="1"/>
        </dgm:presLayoutVars>
      </dgm:prSet>
      <dgm:spPr/>
    </dgm:pt>
    <dgm:pt modelId="{4871A133-DE84-4775-9C1D-5A7E2B19E86D}" type="pres">
      <dgm:prSet presAssocID="{F7AA2548-1CF2-4326-AB3C-DD9844807E75}" presName="spaceBetweenRectangles" presStyleCnt="0"/>
      <dgm:spPr/>
    </dgm:pt>
    <dgm:pt modelId="{5931CB1E-5E2F-460D-A8D8-18B50187043B}" type="pres">
      <dgm:prSet presAssocID="{CD98B7D7-EAB0-4293-A27C-6834AE3F7A50}" presName="parentLin" presStyleCnt="0"/>
      <dgm:spPr/>
    </dgm:pt>
    <dgm:pt modelId="{1BA86BFC-0FA4-4ABF-A7CF-EFDE8F78A40B}" type="pres">
      <dgm:prSet presAssocID="{CD98B7D7-EAB0-4293-A27C-6834AE3F7A5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1FCADCF-51D8-43E6-A6BA-542D5802CFC1}" type="pres">
      <dgm:prSet presAssocID="{CD98B7D7-EAB0-4293-A27C-6834AE3F7A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27870-91CF-4CC5-AE58-124BF4F0162D}" type="pres">
      <dgm:prSet presAssocID="{CD98B7D7-EAB0-4293-A27C-6834AE3F7A50}" presName="negativeSpace" presStyleCnt="0"/>
      <dgm:spPr/>
    </dgm:pt>
    <dgm:pt modelId="{927F8362-E4C9-4E9B-A3D9-B705C354AB3A}" type="pres">
      <dgm:prSet presAssocID="{CD98B7D7-EAB0-4293-A27C-6834AE3F7A50}" presName="childText" presStyleLbl="conFgAcc1" presStyleIdx="1" presStyleCnt="3">
        <dgm:presLayoutVars>
          <dgm:bulletEnabled val="1"/>
        </dgm:presLayoutVars>
      </dgm:prSet>
      <dgm:spPr/>
    </dgm:pt>
    <dgm:pt modelId="{C21FAE6F-4D4A-4D9A-BBB4-77C0DCD832C4}" type="pres">
      <dgm:prSet presAssocID="{F0AA34BC-68FC-4704-BB1A-1F990ECCC4CC}" presName="spaceBetweenRectangles" presStyleCnt="0"/>
      <dgm:spPr/>
    </dgm:pt>
    <dgm:pt modelId="{8FF63E7E-34DB-4DE2-9862-8E591A7335DD}" type="pres">
      <dgm:prSet presAssocID="{3D2803FE-DF52-4BC9-99AE-21A65A365A74}" presName="parentLin" presStyleCnt="0"/>
      <dgm:spPr/>
    </dgm:pt>
    <dgm:pt modelId="{C25D9153-4250-48D1-851C-AAE082A2D7BB}" type="pres">
      <dgm:prSet presAssocID="{3D2803FE-DF52-4BC9-99AE-21A65A365A7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9862F25-1463-4012-A438-2DA2C3CBFD5B}" type="pres">
      <dgm:prSet presAssocID="{3D2803FE-DF52-4BC9-99AE-21A65A365A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DEC88-2055-4FB9-8C19-EC1BDA139485}" type="pres">
      <dgm:prSet presAssocID="{3D2803FE-DF52-4BC9-99AE-21A65A365A74}" presName="negativeSpace" presStyleCnt="0"/>
      <dgm:spPr/>
    </dgm:pt>
    <dgm:pt modelId="{DF21FBD3-8234-4649-B58A-0AA129A3642F}" type="pres">
      <dgm:prSet presAssocID="{3D2803FE-DF52-4BC9-99AE-21A65A365A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3DA4E3-9E18-4765-9A68-30B2510DAAEE}" type="presOf" srcId="{3D2803FE-DF52-4BC9-99AE-21A65A365A74}" destId="{79862F25-1463-4012-A438-2DA2C3CBFD5B}" srcOrd="1" destOrd="0" presId="urn:microsoft.com/office/officeart/2005/8/layout/list1"/>
    <dgm:cxn modelId="{CE2219CC-0670-4A16-AB5B-3F397AAE1617}" type="presOf" srcId="{9713CBF3-C558-4396-9A45-910C9DC474D6}" destId="{3372C2A1-2763-406A-A45A-3A4176A8EC54}" srcOrd="0" destOrd="0" presId="urn:microsoft.com/office/officeart/2005/8/layout/list1"/>
    <dgm:cxn modelId="{3F8B90D3-A965-4C2A-96B0-4457913646D2}" srcId="{9244E773-AE3A-4FEA-8523-3A70EB6D0FA2}" destId="{3D2803FE-DF52-4BC9-99AE-21A65A365A74}" srcOrd="2" destOrd="0" parTransId="{91BF6267-8116-4F1D-9346-94A90C70780F}" sibTransId="{C02D8CFE-D7C6-4419-87F9-DF344296FE13}"/>
    <dgm:cxn modelId="{785E25CB-2BBB-4EEF-B868-DBA1C14F8F83}" type="presOf" srcId="{3D2803FE-DF52-4BC9-99AE-21A65A365A74}" destId="{C25D9153-4250-48D1-851C-AAE082A2D7BB}" srcOrd="0" destOrd="0" presId="urn:microsoft.com/office/officeart/2005/8/layout/list1"/>
    <dgm:cxn modelId="{C4B1D6EB-7592-4AA7-9EDB-14A33F045C3B}" type="presOf" srcId="{CD98B7D7-EAB0-4293-A27C-6834AE3F7A50}" destId="{1BA86BFC-0FA4-4ABF-A7CF-EFDE8F78A40B}" srcOrd="0" destOrd="0" presId="urn:microsoft.com/office/officeart/2005/8/layout/list1"/>
    <dgm:cxn modelId="{6ADB0C3F-0709-416C-B0AC-6DEA0AA9939E}" srcId="{9244E773-AE3A-4FEA-8523-3A70EB6D0FA2}" destId="{CD98B7D7-EAB0-4293-A27C-6834AE3F7A50}" srcOrd="1" destOrd="0" parTransId="{7885D077-4AA3-4906-A4FE-70C4712CD83B}" sibTransId="{F0AA34BC-68FC-4704-BB1A-1F990ECCC4CC}"/>
    <dgm:cxn modelId="{D8F82BCA-8646-46BC-B3B2-310C3AFB54F6}" type="presOf" srcId="{CD98B7D7-EAB0-4293-A27C-6834AE3F7A50}" destId="{F1FCADCF-51D8-43E6-A6BA-542D5802CFC1}" srcOrd="1" destOrd="0" presId="urn:microsoft.com/office/officeart/2005/8/layout/list1"/>
    <dgm:cxn modelId="{A341C2D5-77BA-4176-B890-92EA6D1BC4C7}" type="presOf" srcId="{9244E773-AE3A-4FEA-8523-3A70EB6D0FA2}" destId="{46636BD0-4F66-42B5-BDA8-B73CFC5EB2A8}" srcOrd="0" destOrd="0" presId="urn:microsoft.com/office/officeart/2005/8/layout/list1"/>
    <dgm:cxn modelId="{CC13478C-C281-4AF9-A89E-AB9E992CF8AC}" srcId="{9244E773-AE3A-4FEA-8523-3A70EB6D0FA2}" destId="{9713CBF3-C558-4396-9A45-910C9DC474D6}" srcOrd="0" destOrd="0" parTransId="{8EEEC48D-C2E3-45EE-B4F4-AAA57D159443}" sibTransId="{F7AA2548-1CF2-4326-AB3C-DD9844807E75}"/>
    <dgm:cxn modelId="{0F4F2ADF-2181-43FE-AE3E-003538404D57}" type="presOf" srcId="{9713CBF3-C558-4396-9A45-910C9DC474D6}" destId="{70D7BC11-D1A7-40F8-B41B-228C702C75A9}" srcOrd="1" destOrd="0" presId="urn:microsoft.com/office/officeart/2005/8/layout/list1"/>
    <dgm:cxn modelId="{AD8ACD54-1EE4-412E-8F7B-1DE32184BB7D}" type="presParOf" srcId="{46636BD0-4F66-42B5-BDA8-B73CFC5EB2A8}" destId="{7A67363D-F4CB-45E1-9DA9-BF00632FEE01}" srcOrd="0" destOrd="0" presId="urn:microsoft.com/office/officeart/2005/8/layout/list1"/>
    <dgm:cxn modelId="{3C72396E-194C-442D-BCD9-CC0BC94A20F1}" type="presParOf" srcId="{7A67363D-F4CB-45E1-9DA9-BF00632FEE01}" destId="{3372C2A1-2763-406A-A45A-3A4176A8EC54}" srcOrd="0" destOrd="0" presId="urn:microsoft.com/office/officeart/2005/8/layout/list1"/>
    <dgm:cxn modelId="{3151E965-1C09-4ADF-A26B-A6CE1FAE61BB}" type="presParOf" srcId="{7A67363D-F4CB-45E1-9DA9-BF00632FEE01}" destId="{70D7BC11-D1A7-40F8-B41B-228C702C75A9}" srcOrd="1" destOrd="0" presId="urn:microsoft.com/office/officeart/2005/8/layout/list1"/>
    <dgm:cxn modelId="{EFEC84EC-5CDD-472D-AFAB-8EE3A515F24E}" type="presParOf" srcId="{46636BD0-4F66-42B5-BDA8-B73CFC5EB2A8}" destId="{0CCFA9D6-E14C-4D4A-80D9-8EB5B856FF67}" srcOrd="1" destOrd="0" presId="urn:microsoft.com/office/officeart/2005/8/layout/list1"/>
    <dgm:cxn modelId="{C40FA6A3-58B7-4539-8A47-22A1019F5886}" type="presParOf" srcId="{46636BD0-4F66-42B5-BDA8-B73CFC5EB2A8}" destId="{86F5536E-4873-4531-B349-C3ECA5D2DB58}" srcOrd="2" destOrd="0" presId="urn:microsoft.com/office/officeart/2005/8/layout/list1"/>
    <dgm:cxn modelId="{4C81D96D-5284-46DB-9A56-1388D904BB97}" type="presParOf" srcId="{46636BD0-4F66-42B5-BDA8-B73CFC5EB2A8}" destId="{4871A133-DE84-4775-9C1D-5A7E2B19E86D}" srcOrd="3" destOrd="0" presId="urn:microsoft.com/office/officeart/2005/8/layout/list1"/>
    <dgm:cxn modelId="{9E0AC842-F669-4196-A275-BCD58C10D84A}" type="presParOf" srcId="{46636BD0-4F66-42B5-BDA8-B73CFC5EB2A8}" destId="{5931CB1E-5E2F-460D-A8D8-18B50187043B}" srcOrd="4" destOrd="0" presId="urn:microsoft.com/office/officeart/2005/8/layout/list1"/>
    <dgm:cxn modelId="{E5D72EEB-8AE0-4986-B482-A596135488DA}" type="presParOf" srcId="{5931CB1E-5E2F-460D-A8D8-18B50187043B}" destId="{1BA86BFC-0FA4-4ABF-A7CF-EFDE8F78A40B}" srcOrd="0" destOrd="0" presId="urn:microsoft.com/office/officeart/2005/8/layout/list1"/>
    <dgm:cxn modelId="{6E48CB13-EB19-428C-8FDF-81D77A546F47}" type="presParOf" srcId="{5931CB1E-5E2F-460D-A8D8-18B50187043B}" destId="{F1FCADCF-51D8-43E6-A6BA-542D5802CFC1}" srcOrd="1" destOrd="0" presId="urn:microsoft.com/office/officeart/2005/8/layout/list1"/>
    <dgm:cxn modelId="{4F64DD19-444C-4B67-9F66-385E9E806EA5}" type="presParOf" srcId="{46636BD0-4F66-42B5-BDA8-B73CFC5EB2A8}" destId="{5B327870-91CF-4CC5-AE58-124BF4F0162D}" srcOrd="5" destOrd="0" presId="urn:microsoft.com/office/officeart/2005/8/layout/list1"/>
    <dgm:cxn modelId="{8D4BCCB2-C159-45FF-9AFC-AA1D80422C93}" type="presParOf" srcId="{46636BD0-4F66-42B5-BDA8-B73CFC5EB2A8}" destId="{927F8362-E4C9-4E9B-A3D9-B705C354AB3A}" srcOrd="6" destOrd="0" presId="urn:microsoft.com/office/officeart/2005/8/layout/list1"/>
    <dgm:cxn modelId="{C63F9DC8-4DFB-4FC7-B8A0-C95F611B1796}" type="presParOf" srcId="{46636BD0-4F66-42B5-BDA8-B73CFC5EB2A8}" destId="{C21FAE6F-4D4A-4D9A-BBB4-77C0DCD832C4}" srcOrd="7" destOrd="0" presId="urn:microsoft.com/office/officeart/2005/8/layout/list1"/>
    <dgm:cxn modelId="{86EF509B-955A-49BC-ACF0-ABCCA17D8797}" type="presParOf" srcId="{46636BD0-4F66-42B5-BDA8-B73CFC5EB2A8}" destId="{8FF63E7E-34DB-4DE2-9862-8E591A7335DD}" srcOrd="8" destOrd="0" presId="urn:microsoft.com/office/officeart/2005/8/layout/list1"/>
    <dgm:cxn modelId="{F49D71A0-D9DC-48C9-8F94-7A172F488F0E}" type="presParOf" srcId="{8FF63E7E-34DB-4DE2-9862-8E591A7335DD}" destId="{C25D9153-4250-48D1-851C-AAE082A2D7BB}" srcOrd="0" destOrd="0" presId="urn:microsoft.com/office/officeart/2005/8/layout/list1"/>
    <dgm:cxn modelId="{7E7EC83A-1573-4438-BBC3-12DD38A1A5D3}" type="presParOf" srcId="{8FF63E7E-34DB-4DE2-9862-8E591A7335DD}" destId="{79862F25-1463-4012-A438-2DA2C3CBFD5B}" srcOrd="1" destOrd="0" presId="urn:microsoft.com/office/officeart/2005/8/layout/list1"/>
    <dgm:cxn modelId="{253E8DFB-7B31-4720-8AE7-39BE15C08B6A}" type="presParOf" srcId="{46636BD0-4F66-42B5-BDA8-B73CFC5EB2A8}" destId="{3ADDEC88-2055-4FB9-8C19-EC1BDA139485}" srcOrd="9" destOrd="0" presId="urn:microsoft.com/office/officeart/2005/8/layout/list1"/>
    <dgm:cxn modelId="{40BE5895-20E3-4CF0-A653-C9F7A5173241}" type="presParOf" srcId="{46636BD0-4F66-42B5-BDA8-B73CFC5EB2A8}" destId="{DF21FBD3-8234-4649-B58A-0AA129A3642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437B88-951D-4971-A63A-109186381EDE}" type="doc">
      <dgm:prSet loTypeId="urn:microsoft.com/office/officeart/2005/8/layout/pyramid2" loCatId="list" qsTypeId="urn:microsoft.com/office/officeart/2005/8/quickstyle/3d9" qsCatId="3D" csTypeId="urn:microsoft.com/office/officeart/2005/8/colors/accent1_2" csCatId="accent1" phldr="1"/>
      <dgm:spPr/>
    </dgm:pt>
    <dgm:pt modelId="{19E4B4C4-4A71-42DE-BF7A-9F2329456106}">
      <dgm:prSet phldrT="[Text]"/>
      <dgm:spPr/>
      <dgm:t>
        <a:bodyPr/>
        <a:lstStyle/>
        <a:p>
          <a:r>
            <a:rPr lang="en-US" dirty="0" smtClean="0"/>
            <a:t>Data Breach</a:t>
          </a:r>
          <a:endParaRPr lang="en-US" dirty="0"/>
        </a:p>
      </dgm:t>
    </dgm:pt>
    <dgm:pt modelId="{86AFE6A7-8ED5-4DC8-88C5-C22301D7B4BB}" type="parTrans" cxnId="{A365DE0B-BDD8-4B90-AF87-B54F714796DF}">
      <dgm:prSet/>
      <dgm:spPr/>
      <dgm:t>
        <a:bodyPr/>
        <a:lstStyle/>
        <a:p>
          <a:endParaRPr lang="en-US"/>
        </a:p>
      </dgm:t>
    </dgm:pt>
    <dgm:pt modelId="{966FA7C3-F604-4576-B0C4-666D8083B4A0}" type="sibTrans" cxnId="{A365DE0B-BDD8-4B90-AF87-B54F714796DF}">
      <dgm:prSet/>
      <dgm:spPr/>
      <dgm:t>
        <a:bodyPr/>
        <a:lstStyle/>
        <a:p>
          <a:endParaRPr lang="en-US"/>
        </a:p>
      </dgm:t>
    </dgm:pt>
    <dgm:pt modelId="{DB3F116E-EFDF-4008-A58D-D167245B670E}">
      <dgm:prSet phldrT="[Text]"/>
      <dgm:spPr/>
      <dgm:t>
        <a:bodyPr/>
        <a:lstStyle/>
        <a:p>
          <a:r>
            <a:rPr lang="en-US" dirty="0" smtClean="0"/>
            <a:t>Phishing</a:t>
          </a:r>
          <a:endParaRPr lang="en-US" dirty="0"/>
        </a:p>
      </dgm:t>
    </dgm:pt>
    <dgm:pt modelId="{6BDBD3D9-397E-41F0-B5A2-57A72FE12D6D}" type="parTrans" cxnId="{B226A105-9546-4B21-BC34-D7271C8A9CD5}">
      <dgm:prSet/>
      <dgm:spPr/>
      <dgm:t>
        <a:bodyPr/>
        <a:lstStyle/>
        <a:p>
          <a:endParaRPr lang="en-US"/>
        </a:p>
      </dgm:t>
    </dgm:pt>
    <dgm:pt modelId="{E41A2C02-30FD-4103-9ADE-4DD43949AFA9}" type="sibTrans" cxnId="{B226A105-9546-4B21-BC34-D7271C8A9CD5}">
      <dgm:prSet/>
      <dgm:spPr/>
      <dgm:t>
        <a:bodyPr/>
        <a:lstStyle/>
        <a:p>
          <a:endParaRPr lang="en-US"/>
        </a:p>
      </dgm:t>
    </dgm:pt>
    <dgm:pt modelId="{4BE29040-BEF9-458A-979F-BE593217DB74}">
      <dgm:prSet phldrT="[Text]"/>
      <dgm:spPr/>
      <dgm:t>
        <a:bodyPr/>
        <a:lstStyle/>
        <a:p>
          <a:r>
            <a:rPr lang="en-US" dirty="0" err="1" smtClean="0"/>
            <a:t>Vishing</a:t>
          </a:r>
          <a:endParaRPr lang="en-US" dirty="0"/>
        </a:p>
      </dgm:t>
    </dgm:pt>
    <dgm:pt modelId="{225978E8-51AD-4BF7-ACC8-333A7A552DCB}" type="parTrans" cxnId="{79655DC7-A615-4F50-A329-CAD0548CFBB5}">
      <dgm:prSet/>
      <dgm:spPr/>
      <dgm:t>
        <a:bodyPr/>
        <a:lstStyle/>
        <a:p>
          <a:endParaRPr lang="en-US"/>
        </a:p>
      </dgm:t>
    </dgm:pt>
    <dgm:pt modelId="{E0232CCF-6A10-4D3F-BD8C-DCD6F4C91493}" type="sibTrans" cxnId="{79655DC7-A615-4F50-A329-CAD0548CFBB5}">
      <dgm:prSet/>
      <dgm:spPr/>
      <dgm:t>
        <a:bodyPr/>
        <a:lstStyle/>
        <a:p>
          <a:endParaRPr lang="en-US"/>
        </a:p>
      </dgm:t>
    </dgm:pt>
    <dgm:pt modelId="{8338EEC2-C777-467E-A068-4F48260FFE29}" type="pres">
      <dgm:prSet presAssocID="{99437B88-951D-4971-A63A-109186381EDE}" presName="compositeShape" presStyleCnt="0">
        <dgm:presLayoutVars>
          <dgm:dir/>
          <dgm:resizeHandles/>
        </dgm:presLayoutVars>
      </dgm:prSet>
      <dgm:spPr/>
    </dgm:pt>
    <dgm:pt modelId="{F7330437-ACB6-4483-831E-225CFB662C55}" type="pres">
      <dgm:prSet presAssocID="{99437B88-951D-4971-A63A-109186381EDE}" presName="pyramid" presStyleLbl="node1" presStyleIdx="0" presStyleCnt="1" custLinFactNeighborX="10018" custLinFactNeighborY="-15108"/>
      <dgm:spPr/>
    </dgm:pt>
    <dgm:pt modelId="{92535D3F-AA06-4DF1-B7BA-EC8F4ABF962F}" type="pres">
      <dgm:prSet presAssocID="{99437B88-951D-4971-A63A-109186381EDE}" presName="theList" presStyleCnt="0"/>
      <dgm:spPr/>
    </dgm:pt>
    <dgm:pt modelId="{0A5EB077-1AE7-490C-889D-52B3F314DA0E}" type="pres">
      <dgm:prSet presAssocID="{19E4B4C4-4A71-42DE-BF7A-9F232945610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660E8-4AD1-4AA0-B5E6-94CAEEA7B653}" type="pres">
      <dgm:prSet presAssocID="{19E4B4C4-4A71-42DE-BF7A-9F2329456106}" presName="aSpace" presStyleCnt="0"/>
      <dgm:spPr/>
    </dgm:pt>
    <dgm:pt modelId="{658947E6-51EF-42E7-B488-7BF725644DFD}" type="pres">
      <dgm:prSet presAssocID="{DB3F116E-EFDF-4008-A58D-D167245B670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A66A5-65DB-47B1-A81B-1BA248D7E075}" type="pres">
      <dgm:prSet presAssocID="{DB3F116E-EFDF-4008-A58D-D167245B670E}" presName="aSpace" presStyleCnt="0"/>
      <dgm:spPr/>
    </dgm:pt>
    <dgm:pt modelId="{3BE80BC9-BEB4-4DAE-B03F-8035B30EE01F}" type="pres">
      <dgm:prSet presAssocID="{4BE29040-BEF9-458A-979F-BE593217DB7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B035B-CE89-4DC2-BCA9-B2F16A04847B}" type="pres">
      <dgm:prSet presAssocID="{4BE29040-BEF9-458A-979F-BE593217DB74}" presName="aSpace" presStyleCnt="0"/>
      <dgm:spPr/>
    </dgm:pt>
  </dgm:ptLst>
  <dgm:cxnLst>
    <dgm:cxn modelId="{1DFE529F-F227-453E-8F8E-D7A4D345BB2E}" type="presOf" srcId="{99437B88-951D-4971-A63A-109186381EDE}" destId="{8338EEC2-C777-467E-A068-4F48260FFE29}" srcOrd="0" destOrd="0" presId="urn:microsoft.com/office/officeart/2005/8/layout/pyramid2"/>
    <dgm:cxn modelId="{79655DC7-A615-4F50-A329-CAD0548CFBB5}" srcId="{99437B88-951D-4971-A63A-109186381EDE}" destId="{4BE29040-BEF9-458A-979F-BE593217DB74}" srcOrd="2" destOrd="0" parTransId="{225978E8-51AD-4BF7-ACC8-333A7A552DCB}" sibTransId="{E0232CCF-6A10-4D3F-BD8C-DCD6F4C91493}"/>
    <dgm:cxn modelId="{FC2E5D90-8281-4282-ADA8-91C2ABCE41B4}" type="presOf" srcId="{4BE29040-BEF9-458A-979F-BE593217DB74}" destId="{3BE80BC9-BEB4-4DAE-B03F-8035B30EE01F}" srcOrd="0" destOrd="0" presId="urn:microsoft.com/office/officeart/2005/8/layout/pyramid2"/>
    <dgm:cxn modelId="{7A9F79D0-2EC1-45EE-92BB-5E4276FD93CA}" type="presOf" srcId="{DB3F116E-EFDF-4008-A58D-D167245B670E}" destId="{658947E6-51EF-42E7-B488-7BF725644DFD}" srcOrd="0" destOrd="0" presId="urn:microsoft.com/office/officeart/2005/8/layout/pyramid2"/>
    <dgm:cxn modelId="{A365DE0B-BDD8-4B90-AF87-B54F714796DF}" srcId="{99437B88-951D-4971-A63A-109186381EDE}" destId="{19E4B4C4-4A71-42DE-BF7A-9F2329456106}" srcOrd="0" destOrd="0" parTransId="{86AFE6A7-8ED5-4DC8-88C5-C22301D7B4BB}" sibTransId="{966FA7C3-F604-4576-B0C4-666D8083B4A0}"/>
    <dgm:cxn modelId="{314F3F2E-2064-45BA-9AD2-D49A29699088}" type="presOf" srcId="{19E4B4C4-4A71-42DE-BF7A-9F2329456106}" destId="{0A5EB077-1AE7-490C-889D-52B3F314DA0E}" srcOrd="0" destOrd="0" presId="urn:microsoft.com/office/officeart/2005/8/layout/pyramid2"/>
    <dgm:cxn modelId="{B226A105-9546-4B21-BC34-D7271C8A9CD5}" srcId="{99437B88-951D-4971-A63A-109186381EDE}" destId="{DB3F116E-EFDF-4008-A58D-D167245B670E}" srcOrd="1" destOrd="0" parTransId="{6BDBD3D9-397E-41F0-B5A2-57A72FE12D6D}" sibTransId="{E41A2C02-30FD-4103-9ADE-4DD43949AFA9}"/>
    <dgm:cxn modelId="{4F9FCC66-8D85-4B7F-8142-4276E53B05F0}" type="presParOf" srcId="{8338EEC2-C777-467E-A068-4F48260FFE29}" destId="{F7330437-ACB6-4483-831E-225CFB662C55}" srcOrd="0" destOrd="0" presId="urn:microsoft.com/office/officeart/2005/8/layout/pyramid2"/>
    <dgm:cxn modelId="{11E32552-F7C3-4ADB-AEAD-9D579C7EC3A8}" type="presParOf" srcId="{8338EEC2-C777-467E-A068-4F48260FFE29}" destId="{92535D3F-AA06-4DF1-B7BA-EC8F4ABF962F}" srcOrd="1" destOrd="0" presId="urn:microsoft.com/office/officeart/2005/8/layout/pyramid2"/>
    <dgm:cxn modelId="{60D74415-E8CE-4BE6-9011-6DD80C0B7E33}" type="presParOf" srcId="{92535D3F-AA06-4DF1-B7BA-EC8F4ABF962F}" destId="{0A5EB077-1AE7-490C-889D-52B3F314DA0E}" srcOrd="0" destOrd="0" presId="urn:microsoft.com/office/officeart/2005/8/layout/pyramid2"/>
    <dgm:cxn modelId="{6CBD211B-5FD1-4237-8A3E-970A4450962B}" type="presParOf" srcId="{92535D3F-AA06-4DF1-B7BA-EC8F4ABF962F}" destId="{BBB660E8-4AD1-4AA0-B5E6-94CAEEA7B653}" srcOrd="1" destOrd="0" presId="urn:microsoft.com/office/officeart/2005/8/layout/pyramid2"/>
    <dgm:cxn modelId="{B2CEBF87-A54A-4D49-A0DB-2638387979BB}" type="presParOf" srcId="{92535D3F-AA06-4DF1-B7BA-EC8F4ABF962F}" destId="{658947E6-51EF-42E7-B488-7BF725644DFD}" srcOrd="2" destOrd="0" presId="urn:microsoft.com/office/officeart/2005/8/layout/pyramid2"/>
    <dgm:cxn modelId="{42C577A9-7AE8-43EE-9434-A8575CB8F5B7}" type="presParOf" srcId="{92535D3F-AA06-4DF1-B7BA-EC8F4ABF962F}" destId="{EE6A66A5-65DB-47B1-A81B-1BA248D7E075}" srcOrd="3" destOrd="0" presId="urn:microsoft.com/office/officeart/2005/8/layout/pyramid2"/>
    <dgm:cxn modelId="{51250842-DCAE-49F4-9AE8-76213865A796}" type="presParOf" srcId="{92535D3F-AA06-4DF1-B7BA-EC8F4ABF962F}" destId="{3BE80BC9-BEB4-4DAE-B03F-8035B30EE01F}" srcOrd="4" destOrd="0" presId="urn:microsoft.com/office/officeart/2005/8/layout/pyramid2"/>
    <dgm:cxn modelId="{C49D4533-6B2D-4E6B-BFC0-84ADEFFC1B0D}" type="presParOf" srcId="{92535D3F-AA06-4DF1-B7BA-EC8F4ABF962F}" destId="{829B035B-CE89-4DC2-BCA9-B2F16A04847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793B1-2822-4ED0-A29F-E20150B2E941}">
      <dsp:nvSpPr>
        <dsp:cNvPr id="0" name=""/>
        <dsp:cNvSpPr/>
      </dsp:nvSpPr>
      <dsp:spPr>
        <a:xfrm>
          <a:off x="0" y="513080"/>
          <a:ext cx="3657600" cy="14630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7E8EB-DF08-4D63-85CA-34FC2FDEE764}">
      <dsp:nvSpPr>
        <dsp:cNvPr id="0" name=""/>
        <dsp:cNvSpPr/>
      </dsp:nvSpPr>
      <dsp:spPr>
        <a:xfrm>
          <a:off x="438912" y="769111"/>
          <a:ext cx="1207008" cy="7168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Profit</a:t>
          </a:r>
          <a:endParaRPr lang="en-US" sz="2100" kern="1200" dirty="0"/>
        </a:p>
      </dsp:txBody>
      <dsp:txXfrm>
        <a:off x="438912" y="769111"/>
        <a:ext cx="1207008" cy="716889"/>
      </dsp:txXfrm>
    </dsp:sp>
    <dsp:sp modelId="{F300EBF7-0292-4CE5-B2E1-B48507541E17}">
      <dsp:nvSpPr>
        <dsp:cNvPr id="0" name=""/>
        <dsp:cNvSpPr/>
      </dsp:nvSpPr>
      <dsp:spPr>
        <a:xfrm>
          <a:off x="1828800" y="1003198"/>
          <a:ext cx="1426464" cy="7168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Compliance</a:t>
          </a:r>
          <a:endParaRPr lang="en-US" sz="2100" kern="1200" dirty="0"/>
        </a:p>
      </dsp:txBody>
      <dsp:txXfrm>
        <a:off x="1828800" y="1003198"/>
        <a:ext cx="1426464" cy="716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054C8-1877-4C95-912B-F0FB643F57EF}">
      <dsp:nvSpPr>
        <dsp:cNvPr id="0" name=""/>
        <dsp:cNvSpPr/>
      </dsp:nvSpPr>
      <dsp:spPr>
        <a:xfrm>
          <a:off x="0" y="0"/>
          <a:ext cx="7848600" cy="20231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D1165-50C3-4823-B5E7-23A36DA2629A}">
      <dsp:nvSpPr>
        <dsp:cNvPr id="0" name=""/>
        <dsp:cNvSpPr/>
      </dsp:nvSpPr>
      <dsp:spPr>
        <a:xfrm>
          <a:off x="235458" y="269748"/>
          <a:ext cx="2305526" cy="14836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62078-B312-4468-AF91-5B544ACC2106}">
      <dsp:nvSpPr>
        <dsp:cNvPr id="0" name=""/>
        <dsp:cNvSpPr/>
      </dsp:nvSpPr>
      <dsp:spPr>
        <a:xfrm rot="10800000">
          <a:off x="235458" y="2023109"/>
          <a:ext cx="2305526" cy="247269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Corruption</a:t>
          </a:r>
          <a:endParaRPr lang="en-US" sz="2400" kern="1200" dirty="0"/>
        </a:p>
      </dsp:txBody>
      <dsp:txXfrm rot="10800000">
        <a:off x="306361" y="2023109"/>
        <a:ext cx="2163720" cy="2401787"/>
      </dsp:txXfrm>
    </dsp:sp>
    <dsp:sp modelId="{4540383F-C439-4EA9-9CED-3CD918C4B467}">
      <dsp:nvSpPr>
        <dsp:cNvPr id="0" name=""/>
        <dsp:cNvSpPr/>
      </dsp:nvSpPr>
      <dsp:spPr>
        <a:xfrm>
          <a:off x="2771536" y="269748"/>
          <a:ext cx="2305526" cy="14836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A2CBD-33CA-4783-BF32-3864793A88C5}">
      <dsp:nvSpPr>
        <dsp:cNvPr id="0" name=""/>
        <dsp:cNvSpPr/>
      </dsp:nvSpPr>
      <dsp:spPr>
        <a:xfrm rot="10800000">
          <a:off x="2771536" y="2023109"/>
          <a:ext cx="2305526" cy="247269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Asset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Misappropriation</a:t>
          </a:r>
          <a:endParaRPr lang="en-US" sz="1900" kern="1200" dirty="0"/>
        </a:p>
      </dsp:txBody>
      <dsp:txXfrm rot="10800000">
        <a:off x="2842439" y="2023109"/>
        <a:ext cx="2163720" cy="2401787"/>
      </dsp:txXfrm>
    </dsp:sp>
    <dsp:sp modelId="{D4CDD060-D0A3-4073-ADBA-60915AA76915}">
      <dsp:nvSpPr>
        <dsp:cNvPr id="0" name=""/>
        <dsp:cNvSpPr/>
      </dsp:nvSpPr>
      <dsp:spPr>
        <a:xfrm>
          <a:off x="5307615" y="269748"/>
          <a:ext cx="2305526" cy="14836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55696-9BB2-4CCF-83ED-9945BAD88812}">
      <dsp:nvSpPr>
        <dsp:cNvPr id="0" name=""/>
        <dsp:cNvSpPr/>
      </dsp:nvSpPr>
      <dsp:spPr>
        <a:xfrm rot="10800000">
          <a:off x="5307615" y="2023109"/>
          <a:ext cx="2305526" cy="247269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Financial Statement Fraud</a:t>
          </a:r>
          <a:endParaRPr lang="en-US" sz="2400" kern="1200" dirty="0"/>
        </a:p>
      </dsp:txBody>
      <dsp:txXfrm rot="10800000">
        <a:off x="5378518" y="2023109"/>
        <a:ext cx="2163720" cy="2401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B1029-57C8-4587-A4E9-E4AA89E91513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72A8C-298F-4335-9B48-DF0F345B5196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129CCD-D145-4970-9680-7EF0B265DED9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Cybercrime</a:t>
          </a:r>
          <a:endParaRPr lang="en-US" sz="2700" kern="1200" dirty="0"/>
        </a:p>
      </dsp:txBody>
      <dsp:txXfrm>
        <a:off x="1524000" y="3276600"/>
        <a:ext cx="3048000" cy="762000"/>
      </dsp:txXfrm>
    </dsp:sp>
    <dsp:sp modelId="{18965176-7F1E-442B-B393-4B79E9C6F66C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Technology</a:t>
          </a:r>
          <a:endParaRPr lang="en-US" sz="1100" kern="1200" dirty="0"/>
        </a:p>
      </dsp:txBody>
      <dsp:txXfrm>
        <a:off x="2763268" y="1558292"/>
        <a:ext cx="808224" cy="808224"/>
      </dsp:txXfrm>
    </dsp:sp>
    <dsp:sp modelId="{DE962B80-912E-4113-9C90-7E9662D12C16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Social media</a:t>
          </a:r>
          <a:endParaRPr lang="en-US" sz="1100" kern="1200" dirty="0"/>
        </a:p>
      </dsp:txBody>
      <dsp:txXfrm>
        <a:off x="1945388" y="700787"/>
        <a:ext cx="808224" cy="808224"/>
      </dsp:txXfrm>
    </dsp:sp>
    <dsp:sp modelId="{606CEB3E-C285-4340-A5E2-414D1A98C336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Access &amp; connectivity</a:t>
          </a:r>
          <a:endParaRPr lang="en-US" sz="1100" kern="1200" dirty="0"/>
        </a:p>
      </dsp:txBody>
      <dsp:txXfrm>
        <a:off x="3113788" y="424435"/>
        <a:ext cx="808224" cy="808224"/>
      </dsp:txXfrm>
    </dsp:sp>
    <dsp:sp modelId="{9D6018B7-9AE0-431F-BE1D-43C0BEF7D025}">
      <dsp:nvSpPr>
        <dsp:cNvPr id="0" name=""/>
        <dsp:cNvSpPr/>
      </dsp:nvSpPr>
      <dsp:spPr>
        <a:xfrm>
          <a:off x="1222598" y="0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5536E-4873-4531-B349-C3ECA5D2DB58}">
      <dsp:nvSpPr>
        <dsp:cNvPr id="0" name=""/>
        <dsp:cNvSpPr/>
      </dsp:nvSpPr>
      <dsp:spPr>
        <a:xfrm>
          <a:off x="0" y="437519"/>
          <a:ext cx="5257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7BC11-D1A7-40F8-B41B-228C702C75A9}">
      <dsp:nvSpPr>
        <dsp:cNvPr id="0" name=""/>
        <dsp:cNvSpPr/>
      </dsp:nvSpPr>
      <dsp:spPr>
        <a:xfrm>
          <a:off x="262890" y="53759"/>
          <a:ext cx="3680460" cy="767520"/>
        </a:xfrm>
        <a:prstGeom prst="roundRect">
          <a:avLst/>
        </a:prstGeom>
        <a:solidFill>
          <a:srgbClr val="50B3C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Advance Fee</a:t>
          </a:r>
          <a:endParaRPr lang="en-US" sz="2600" kern="1200" dirty="0"/>
        </a:p>
      </dsp:txBody>
      <dsp:txXfrm>
        <a:off x="300357" y="91226"/>
        <a:ext cx="3605526" cy="692586"/>
      </dsp:txXfrm>
    </dsp:sp>
    <dsp:sp modelId="{927F8362-E4C9-4E9B-A3D9-B705C354AB3A}">
      <dsp:nvSpPr>
        <dsp:cNvPr id="0" name=""/>
        <dsp:cNvSpPr/>
      </dsp:nvSpPr>
      <dsp:spPr>
        <a:xfrm>
          <a:off x="0" y="1616879"/>
          <a:ext cx="5257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CADCF-51D8-43E6-A6BA-542D5802CFC1}">
      <dsp:nvSpPr>
        <dsp:cNvPr id="0" name=""/>
        <dsp:cNvSpPr/>
      </dsp:nvSpPr>
      <dsp:spPr>
        <a:xfrm>
          <a:off x="262890" y="1233119"/>
          <a:ext cx="3680460" cy="767520"/>
        </a:xfrm>
        <a:prstGeom prst="roundRect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Bank and Financial Accounts</a:t>
          </a:r>
          <a:endParaRPr lang="en-US" sz="2600" kern="1200" dirty="0"/>
        </a:p>
      </dsp:txBody>
      <dsp:txXfrm>
        <a:off x="300357" y="1270586"/>
        <a:ext cx="3605526" cy="692586"/>
      </dsp:txXfrm>
    </dsp:sp>
    <dsp:sp modelId="{DF21FBD3-8234-4649-B58A-0AA129A3642F}">
      <dsp:nvSpPr>
        <dsp:cNvPr id="0" name=""/>
        <dsp:cNvSpPr/>
      </dsp:nvSpPr>
      <dsp:spPr>
        <a:xfrm>
          <a:off x="0" y="2796240"/>
          <a:ext cx="5257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62F25-1463-4012-A438-2DA2C3CBFD5B}">
      <dsp:nvSpPr>
        <dsp:cNvPr id="0" name=""/>
        <dsp:cNvSpPr/>
      </dsp:nvSpPr>
      <dsp:spPr>
        <a:xfrm>
          <a:off x="262890" y="2412480"/>
          <a:ext cx="368046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Investment Opportunities</a:t>
          </a:r>
          <a:endParaRPr lang="en-US" sz="2600" kern="1200" dirty="0"/>
        </a:p>
      </dsp:txBody>
      <dsp:txXfrm>
        <a:off x="300357" y="2449947"/>
        <a:ext cx="360552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30437-ACB6-4483-831E-225CFB662C55}">
      <dsp:nvSpPr>
        <dsp:cNvPr id="0" name=""/>
        <dsp:cNvSpPr/>
      </dsp:nvSpPr>
      <dsp:spPr>
        <a:xfrm>
          <a:off x="1066800" y="0"/>
          <a:ext cx="3530600" cy="3530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5EB077-1AE7-490C-889D-52B3F314DA0E}">
      <dsp:nvSpPr>
        <dsp:cNvPr id="0" name=""/>
        <dsp:cNvSpPr/>
      </dsp:nvSpPr>
      <dsp:spPr>
        <a:xfrm>
          <a:off x="2478404" y="354956"/>
          <a:ext cx="2294890" cy="8357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 Breach</a:t>
          </a:r>
          <a:endParaRPr lang="en-US" sz="2800" kern="1200" dirty="0"/>
        </a:p>
      </dsp:txBody>
      <dsp:txXfrm>
        <a:off x="2519202" y="395754"/>
        <a:ext cx="2213294" cy="754163"/>
      </dsp:txXfrm>
    </dsp:sp>
    <dsp:sp modelId="{658947E6-51EF-42E7-B488-7BF725644DFD}">
      <dsp:nvSpPr>
        <dsp:cNvPr id="0" name=""/>
        <dsp:cNvSpPr/>
      </dsp:nvSpPr>
      <dsp:spPr>
        <a:xfrm>
          <a:off x="2478404" y="1295185"/>
          <a:ext cx="2294890" cy="8357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Phishing</a:t>
          </a:r>
          <a:endParaRPr lang="en-US" sz="2800" kern="1200" dirty="0"/>
        </a:p>
      </dsp:txBody>
      <dsp:txXfrm>
        <a:off x="2519202" y="1335983"/>
        <a:ext cx="2213294" cy="754163"/>
      </dsp:txXfrm>
    </dsp:sp>
    <dsp:sp modelId="{3BE80BC9-BEB4-4DAE-B03F-8035B30EE01F}">
      <dsp:nvSpPr>
        <dsp:cNvPr id="0" name=""/>
        <dsp:cNvSpPr/>
      </dsp:nvSpPr>
      <dsp:spPr>
        <a:xfrm>
          <a:off x="2478404" y="2235414"/>
          <a:ext cx="2294890" cy="8357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Vishing</a:t>
          </a:r>
          <a:endParaRPr lang="en-US" sz="2800" kern="1200" dirty="0"/>
        </a:p>
      </dsp:txBody>
      <dsp:txXfrm>
        <a:off x="2519202" y="2276212"/>
        <a:ext cx="2213294" cy="754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67041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59" tIns="44429" rIns="88859" bIns="444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500" y="2"/>
            <a:ext cx="3067041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59" tIns="44429" rIns="88859" bIns="444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E350A4-7E38-456B-A979-F7835046CB5F}" type="datetimeFigureOut">
              <a:rPr lang="en-US"/>
              <a:pPr/>
              <a:t>8/15/2014</a:t>
            </a:fld>
            <a:endParaRPr lang="en-US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994"/>
            <a:ext cx="3067041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59" tIns="44429" rIns="88859" bIns="444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500" y="8893994"/>
            <a:ext cx="3067041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59" tIns="44429" rIns="88859" bIns="44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27209F-ECB8-45F5-8E27-DA102613794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2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7041" cy="467534"/>
          </a:xfrm>
          <a:prstGeom prst="rect">
            <a:avLst/>
          </a:prstGeom>
        </p:spPr>
        <p:txBody>
          <a:bodyPr vert="horz" lIns="93933" tIns="46967" rIns="93933" bIns="4696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500" y="2"/>
            <a:ext cx="3067041" cy="467534"/>
          </a:xfrm>
          <a:prstGeom prst="rect">
            <a:avLst/>
          </a:prstGeom>
        </p:spPr>
        <p:txBody>
          <a:bodyPr vert="horz" lIns="93933" tIns="46967" rIns="93933" bIns="4696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F860B283-B6B3-43B6-9B28-6642D2D02595}" type="datetimeFigureOut">
              <a:rPr lang="en-US"/>
              <a:pPr>
                <a:defRPr/>
              </a:pPr>
              <a:t>8/15/2014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3" tIns="46967" rIns="93933" bIns="4696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16" y="4447772"/>
            <a:ext cx="5661045" cy="4212454"/>
          </a:xfrm>
          <a:prstGeom prst="rect">
            <a:avLst/>
          </a:prstGeom>
        </p:spPr>
        <p:txBody>
          <a:bodyPr vert="horz" lIns="93933" tIns="46967" rIns="93933" bIns="4696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994"/>
            <a:ext cx="3067041" cy="467534"/>
          </a:xfrm>
          <a:prstGeom prst="rect">
            <a:avLst/>
          </a:prstGeom>
        </p:spPr>
        <p:txBody>
          <a:bodyPr vert="horz" lIns="93933" tIns="46967" rIns="93933" bIns="4696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500" y="8893994"/>
            <a:ext cx="3067041" cy="467534"/>
          </a:xfrm>
          <a:prstGeom prst="rect">
            <a:avLst/>
          </a:prstGeom>
        </p:spPr>
        <p:txBody>
          <a:bodyPr vert="horz" lIns="93933" tIns="46967" rIns="93933" bIns="4696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A398F1E-BE62-43D1-83B8-FFD7D927C2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27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9497" fontAlgn="base">
              <a:spcBef>
                <a:spcPct val="0"/>
              </a:spcBef>
              <a:spcAft>
                <a:spcPct val="0"/>
              </a:spcAft>
            </a:pPr>
            <a:fld id="{2063A7A9-A47B-45A3-9223-AC07276930E4}" type="slidenum">
              <a:rPr lang="en-US">
                <a:latin typeface="Arial" charset="0"/>
              </a:rPr>
              <a:pPr defTabSz="939497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latin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9497" fontAlgn="base">
              <a:spcBef>
                <a:spcPct val="0"/>
              </a:spcBef>
              <a:spcAft>
                <a:spcPct val="0"/>
              </a:spcAft>
            </a:pPr>
            <a:fld id="{CA4936C4-5FF1-46A2-8D1B-86890B2657FA}" type="slidenum">
              <a:rPr lang="en-US">
                <a:latin typeface="Arial" charset="0"/>
              </a:rPr>
              <a:pPr defTabSz="939497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4670" y="4447772"/>
            <a:ext cx="5189547" cy="421245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4670" y="4447772"/>
            <a:ext cx="5189547" cy="421245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4670" y="4447772"/>
            <a:ext cx="5189547" cy="421245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4670" y="4447772"/>
            <a:ext cx="5189547" cy="421245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4670" y="4447772"/>
            <a:ext cx="5189547" cy="421245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9497" fontAlgn="base">
              <a:spcBef>
                <a:spcPct val="0"/>
              </a:spcBef>
              <a:spcAft>
                <a:spcPct val="0"/>
              </a:spcAft>
            </a:pPr>
            <a:fld id="{8E3D1929-2197-46DA-A975-ADD2A6AD2787}" type="slidenum">
              <a:rPr lang="en-US">
                <a:latin typeface="Arial" charset="0"/>
              </a:rPr>
              <a:pPr defTabSz="939497"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dirty="0">
              <a:latin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457200" y="685800"/>
            <a:ext cx="8229600" cy="4041775"/>
          </a:xfrm>
          <a:prstGeom prst="rect">
            <a:avLst/>
          </a:prstGeom>
          <a:noFill/>
          <a:ln w="12700">
            <a:solidFill>
              <a:srgbClr val="717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 userDrawn="1"/>
        </p:nvSpPr>
        <p:spPr>
          <a:xfrm>
            <a:off x="5641975" y="4462463"/>
            <a:ext cx="2414588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51513" y="4471988"/>
            <a:ext cx="225583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952" y="1600200"/>
            <a:ext cx="6117336" cy="429768"/>
          </a:xfrm>
        </p:spPr>
        <p:txBody>
          <a:bodyPr/>
          <a:lstStyle>
            <a:lvl1pPr algn="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1056" y="2633472"/>
            <a:ext cx="6428232" cy="393192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14A9-6746-4D64-BF1C-CC3704E2F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2EAD-A47F-4C41-8C14-32FDCEE1E82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26DF2-1793-49FE-AD03-AB5CF747089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70F4-48A3-44EB-886A-BA1A07E4F43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8600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98613"/>
            <a:ext cx="4038600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CD53-F511-4531-8103-FA248FF4347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202C-A7E1-4542-B76F-B17BE6C0807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573A-9704-4B6A-B03E-8D3437788EB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A6DF-221E-4F77-BCC3-8D61D738303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BBEA-357D-4535-B2BD-D109FBDE41F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A531-9408-4104-AD36-2F0B573AB72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73B9-BE44-4DD5-957F-5BE30C2F1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686B-D792-466F-AEFC-3CC1A08FF36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55613"/>
            <a:ext cx="2057400" cy="5254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455613"/>
            <a:ext cx="6019800" cy="5254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BCF5-71FC-41EB-9D5C-13A3818FE7A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50792" cy="45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2880" tIns="182880" rIns="182880" bIns="182880" anchor="ctr"/>
          <a:lstStyle>
            <a:lvl1pPr marL="0" indent="0" algn="ctr">
              <a:spcBef>
                <a:spcPts val="30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50792" cy="3867912"/>
          </a:xfrm>
          <a:ln>
            <a:solidFill>
              <a:schemeClr val="accent4"/>
            </a:solidFill>
          </a:ln>
        </p:spPr>
        <p:txBody>
          <a:bodyPr lIns="137160" tIns="137160" rIns="137160" bIns="137160" rtlCol="0">
            <a:noAutofit/>
          </a:bodyPr>
          <a:lstStyle>
            <a:lvl1pPr>
              <a:defRPr lang="en-US" sz="1400" smtClean="0"/>
            </a:lvl1pPr>
            <a:lvl2pPr>
              <a:defRPr lang="en-US" sz="1200" smtClean="0"/>
            </a:lvl2pPr>
            <a:lvl3pPr>
              <a:defRPr lang="en-US" sz="1000" smtClean="0"/>
            </a:lvl3pPr>
            <a:lvl4pPr>
              <a:defRPr lang="en-US" sz="1800" smtClean="0"/>
            </a:lvl4pPr>
            <a:lvl5pPr>
              <a:defRPr lang="en-US" sz="18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199" y="1371600"/>
            <a:ext cx="4050792" cy="45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2880" tIns="182880" rIns="182880" bIns="182880" rtlCol="0" anchor="ctr">
            <a:noAutofit/>
          </a:bodyPr>
          <a:lstStyle>
            <a:lvl1pPr>
              <a:defRPr lang="en-US" sz="1400" b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199" y="1828800"/>
            <a:ext cx="4050792" cy="3867912"/>
          </a:xfrm>
          <a:ln>
            <a:solidFill>
              <a:schemeClr val="accent4"/>
            </a:solidFill>
          </a:ln>
        </p:spPr>
        <p:txBody>
          <a:bodyPr lIns="137160" tIns="137160" rIns="137160" bIns="137160" rtlCol="0">
            <a:noAutofit/>
          </a:bodyPr>
          <a:lstStyle>
            <a:lvl1pPr>
              <a:defRPr lang="en-US" sz="1400" dirty="0" smtClean="0"/>
            </a:lvl1pPr>
            <a:lvl2pPr>
              <a:defRPr lang="en-US" sz="1200" dirty="0" smtClean="0"/>
            </a:lvl2pPr>
            <a:lvl3pPr>
              <a:defRPr lang="en-US" sz="10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E471-71FC-485E-9AD7-2A92BAF21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4023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371600"/>
            <a:ext cx="2651760" cy="45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2880" tIns="182880" rIns="182880" bIns="182880" anchor="ctr"/>
          <a:lstStyle>
            <a:lvl1pPr marL="0" indent="0" algn="ctr">
              <a:spcBef>
                <a:spcPts val="30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800"/>
            <a:ext cx="2651760" cy="3867912"/>
          </a:xfrm>
          <a:ln>
            <a:solidFill>
              <a:schemeClr val="accent4"/>
            </a:solidFill>
          </a:ln>
        </p:spPr>
        <p:txBody>
          <a:bodyPr lIns="137160" tIns="137160" rIns="137160" bIns="137160" rtlCol="0">
            <a:noAutofit/>
          </a:bodyPr>
          <a:lstStyle>
            <a:lvl1pPr>
              <a:defRPr lang="en-US" sz="1400" smtClean="0"/>
            </a:lvl1pPr>
            <a:lvl2pPr>
              <a:defRPr lang="en-US" sz="1200" smtClean="0"/>
            </a:lvl2pPr>
            <a:lvl3pPr>
              <a:defRPr lang="en-US" sz="1000" smtClean="0"/>
            </a:lvl3pPr>
            <a:lvl4pPr>
              <a:defRPr lang="en-US" sz="1800" smtClean="0"/>
            </a:lvl4pPr>
            <a:lvl5pPr>
              <a:defRPr lang="en-US" sz="18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6120" y="1371600"/>
            <a:ext cx="5440680" cy="45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2880" tIns="182880" rIns="182880" bIns="182880" rtlCol="0" anchor="ctr">
            <a:noAutofit/>
          </a:bodyPr>
          <a:lstStyle>
            <a:lvl1pPr>
              <a:defRPr lang="en-US" sz="1400" b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6120" y="1828800"/>
            <a:ext cx="5440680" cy="3867912"/>
          </a:xfrm>
          <a:ln>
            <a:solidFill>
              <a:schemeClr val="accent4"/>
            </a:solidFill>
          </a:ln>
        </p:spPr>
        <p:txBody>
          <a:bodyPr lIns="137160" tIns="137160" rIns="137160" bIns="137160" rtlCol="0">
            <a:noAutofit/>
          </a:bodyPr>
          <a:lstStyle>
            <a:lvl1pPr>
              <a:defRPr lang="en-US" sz="1400" dirty="0" smtClean="0"/>
            </a:lvl1pPr>
            <a:lvl2pPr>
              <a:defRPr lang="en-US" sz="1200" dirty="0" smtClean="0"/>
            </a:lvl2pPr>
            <a:lvl3pPr>
              <a:defRPr lang="en-US" sz="10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DF233-1795-4B6A-AFA3-CB71D18F3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sz="1200" baseline="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baseline="0" dirty="0" smtClean="0"/>
            </a:lvl4pPr>
            <a:lvl5pPr>
              <a:defRPr lang="en-US" sz="1000" dirty="0" smtClean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035E-323D-41EE-838A-46DC80D0A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295F-7A9B-49F7-9CFF-87453920C8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7A02-4EDB-4505-81B7-442E31987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D19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5029200" y="838200"/>
            <a:ext cx="4114800" cy="3200400"/>
          </a:xfrm>
          <a:prstGeom prst="rect">
            <a:avLst/>
          </a:prstGeom>
          <a:solidFill>
            <a:srgbClr val="606D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0" y="6172200"/>
            <a:ext cx="9144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1300" dirty="0">
                <a:solidFill>
                  <a:srgbClr val="FFFFFF"/>
                </a:solidFill>
                <a:latin typeface="+mn-lt"/>
              </a:rPr>
              <a:t>A global expert services company providing expert testimony, authoritative studies, and strategic advisory services to clients including Fortune Global 500 corporations, major law firms, and governments worldwide.</a:t>
            </a:r>
            <a:r>
              <a:rPr lang="en-US" sz="13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300" b="1" dirty="0">
                <a:solidFill>
                  <a:srgbClr val="FFFFFF"/>
                </a:solidFill>
                <a:latin typeface="+mn-lt"/>
              </a:rPr>
              <a:t>www.lecg.com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sz="13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" name="Picture 34" descr="LECG_logo_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3400"/>
            <a:ext cx="32766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1676400" y="2514600"/>
            <a:ext cx="1524000" cy="1524000"/>
          </a:xfrm>
          <a:prstGeom prst="rect">
            <a:avLst/>
          </a:prstGeom>
          <a:solidFill>
            <a:srgbClr val="7E8B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Picture 48" descr="arch1"/>
          <p:cNvPicPr>
            <a:picLocks noChangeAspect="1" noChangeArrowheads="1"/>
          </p:cNvPicPr>
          <p:nvPr/>
        </p:nvPicPr>
        <p:blipFill>
          <a:blip r:embed="rId3"/>
          <a:srcRect t="4762"/>
          <a:stretch>
            <a:fillRect/>
          </a:stretch>
        </p:blipFill>
        <p:spPr bwMode="auto">
          <a:xfrm>
            <a:off x="0" y="2514600"/>
            <a:ext cx="15287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9" descr="conv2"/>
          <p:cNvPicPr>
            <a:picLocks noChangeAspect="1" noChangeArrowheads="1"/>
          </p:cNvPicPr>
          <p:nvPr/>
        </p:nvPicPr>
        <p:blipFill>
          <a:blip r:embed="rId4"/>
          <a:srcRect t="4762"/>
          <a:stretch>
            <a:fillRect/>
          </a:stretch>
        </p:blipFill>
        <p:spPr bwMode="auto">
          <a:xfrm>
            <a:off x="1676400" y="838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3352800" y="2514600"/>
            <a:ext cx="1524000" cy="1524000"/>
          </a:xfrm>
          <a:prstGeom prst="rect">
            <a:avLst/>
          </a:prstGeom>
          <a:solidFill>
            <a:srgbClr val="1B47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51"/>
          <p:cNvSpPr>
            <a:spLocks noChangeArrowheads="1"/>
          </p:cNvSpPr>
          <p:nvPr/>
        </p:nvSpPr>
        <p:spPr bwMode="auto">
          <a:xfrm>
            <a:off x="0" y="838200"/>
            <a:ext cx="1517650" cy="15176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1676400" y="2514600"/>
            <a:ext cx="1524000" cy="1524000"/>
          </a:xfrm>
          <a:prstGeom prst="rect">
            <a:avLst/>
          </a:prstGeom>
          <a:solidFill>
            <a:srgbClr val="9C9B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" name="Picture 53" descr="microscop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838200"/>
            <a:ext cx="15287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4" descr="The expert inside LEC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838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3352800" y="2514600"/>
            <a:ext cx="1524000" cy="15240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Rectangle 56"/>
          <p:cNvSpPr>
            <a:spLocks noChangeArrowheads="1"/>
          </p:cNvSpPr>
          <p:nvPr/>
        </p:nvSpPr>
        <p:spPr bwMode="auto">
          <a:xfrm>
            <a:off x="0" y="838200"/>
            <a:ext cx="1535113" cy="1524000"/>
          </a:xfrm>
          <a:prstGeom prst="rect">
            <a:avLst/>
          </a:prstGeom>
          <a:solidFill>
            <a:srgbClr val="D19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3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9" name="Picture 57" descr="LECGsig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14600"/>
            <a:ext cx="15271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8" descr="handshak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838200"/>
            <a:ext cx="15271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5029200" y="838200"/>
            <a:ext cx="4114800" cy="14700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84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2286000"/>
            <a:ext cx="41148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  <a:lvl2pPr marL="457200" lvl="1" indent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914400" lvl="2" indent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371600" lvl="3" indent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828800" lvl="4" indent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10325"/>
            <a:ext cx="284163" cy="2190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B4FF4D7-B232-403D-B8DB-886818CF8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510338"/>
            <a:ext cx="1096963" cy="123825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</a:rPr>
              <a:t>Private and Confidential</a:t>
            </a:r>
          </a:p>
        </p:txBody>
      </p:sp>
      <p:pic>
        <p:nvPicPr>
          <p:cNvPr id="50182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84988" y="6300788"/>
            <a:ext cx="1804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25425" indent="-22542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31775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7575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55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447800" y="0"/>
            <a:ext cx="1371600" cy="1371600"/>
          </a:xfrm>
          <a:prstGeom prst="rect">
            <a:avLst/>
          </a:prstGeom>
          <a:solidFill>
            <a:srgbClr val="7E8B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895600" y="0"/>
            <a:ext cx="1371600" cy="1371600"/>
          </a:xfrm>
          <a:prstGeom prst="rect">
            <a:avLst/>
          </a:prstGeom>
          <a:solidFill>
            <a:srgbClr val="7E8B7A">
              <a:alpha val="8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343400" y="0"/>
            <a:ext cx="1371600" cy="1371600"/>
          </a:xfrm>
          <a:prstGeom prst="rect">
            <a:avLst/>
          </a:prstGeom>
          <a:solidFill>
            <a:srgbClr val="7E8B7A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7239000" y="0"/>
            <a:ext cx="1371600" cy="1371600"/>
          </a:xfrm>
          <a:prstGeom prst="rect">
            <a:avLst/>
          </a:prstGeom>
          <a:solidFill>
            <a:srgbClr val="7E8B7A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791200" y="0"/>
            <a:ext cx="1371600" cy="1371600"/>
          </a:xfrm>
          <a:prstGeom prst="rect">
            <a:avLst/>
          </a:prstGeom>
          <a:solidFill>
            <a:srgbClr val="7E8B7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47" name="Picture 12" descr="glob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8686800" y="0"/>
            <a:ext cx="457200" cy="1371600"/>
          </a:xfrm>
          <a:prstGeom prst="rect">
            <a:avLst/>
          </a:prstGeom>
          <a:solidFill>
            <a:srgbClr val="7E8B7A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1371600" cy="1371600"/>
          </a:xfrm>
          <a:prstGeom prst="rect">
            <a:avLst/>
          </a:prstGeom>
          <a:solidFill>
            <a:srgbClr val="7E8B7A">
              <a:alpha val="4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50" name="Picture 15" descr="LECG_logo_L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15200" y="5934075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8686800" y="990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1B0ACEC0-9699-43D4-9248-C998D5C9198E}" type="slidenum">
              <a:rPr lang="en-US" b="1">
                <a:solidFill>
                  <a:srgbClr val="FFFFFF"/>
                </a:solidFill>
                <a:latin typeface="Times New Roman" pitchFamily="18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5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3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7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455613"/>
            <a:ext cx="8229600" cy="40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86019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9600" cy="411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0" name="Rectangle 59"/>
          <p:cNvSpPr>
            <a:spLocks noChangeArrowheads="1"/>
          </p:cNvSpPr>
          <p:nvPr/>
        </p:nvSpPr>
        <p:spPr bwMode="auto">
          <a:xfrm>
            <a:off x="682625" y="6505575"/>
            <a:ext cx="5380038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831850" eaLnBrk="0" hangingPunct="0"/>
            <a:r>
              <a:rPr lang="en-GB" altLang="en-US" sz="800" dirty="0"/>
              <a:t>Private and Confidential</a:t>
            </a:r>
          </a:p>
        </p:txBody>
      </p:sp>
      <p:sp>
        <p:nvSpPr>
          <p:cNvPr id="1084" name="Rectangle 6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57200" y="6407150"/>
            <a:ext cx="2809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790575" eaLnBrk="0" hangingPunct="0">
              <a:defRPr sz="800" smtClean="0"/>
            </a:lvl1pPr>
          </a:lstStyle>
          <a:p>
            <a:pPr>
              <a:defRPr/>
            </a:pPr>
            <a:fld id="{A58A4C1B-A7A8-42A1-9AA2-B0C63ADC384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86022" name="Picture 62" descr="CharlesRiver_logo_4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80225" y="6296025"/>
            <a:ext cx="1800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80645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defTabSz="80645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80645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80645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80645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80645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80645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80645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80645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27013" indent="-227013" algn="l" defTabSz="830263" rtl="0" fontAlgn="base">
        <a:spcBef>
          <a:spcPct val="3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defTabSz="830263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914400" indent="-225425" algn="l" defTabSz="830263" rtl="0" fontAlgn="base">
        <a:spcBef>
          <a:spcPct val="3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4125" indent="-225425" algn="l" defTabSz="830263" rtl="0" fontAlgn="base">
        <a:spcBef>
          <a:spcPct val="3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601788" indent="-233363" algn="l" defTabSz="830263" rtl="0" fontAlgn="base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058988" indent="-233363" algn="l" defTabSz="830263" rtl="0" fontAlgn="base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6188" indent="-233363" algn="l" defTabSz="830263" rtl="0" fontAlgn="base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73388" indent="-233363" algn="l" defTabSz="830263" rtl="0" fontAlgn="base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30588" indent="-233363" algn="l" defTabSz="830263" rtl="0" fontAlgn="base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kbaum@crai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opedia.com/TERM/C/computer.html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webopedia.com/TERM/I/Internet.html" TargetMode="External"/><Relationship Id="rId5" Type="http://schemas.openxmlformats.org/officeDocument/2006/relationships/hyperlink" Target="http://www.webopedia.com/TERM/H/hacker.html" TargetMode="External"/><Relationship Id="rId4" Type="http://schemas.openxmlformats.org/officeDocument/2006/relationships/hyperlink" Target="http://www.webopedia.com/TERM/N/network.htm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://www.ftc.gov/" TargetMode="External"/><Relationship Id="rId7" Type="http://schemas.openxmlformats.org/officeDocument/2006/relationships/diagramColors" Target="../diagrams/colors4.xml"/><Relationship Id="rId2" Type="http://schemas.openxmlformats.org/officeDocument/2006/relationships/hyperlink" Target="http://www.ic3.gov/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h1rh$d8y@aol.com" TargetMode="Externa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914400" y="762000"/>
            <a:ext cx="7696200" cy="23622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  <a:t>Financial Fraud: </a:t>
            </a:r>
            <a:r>
              <a:rPr lang="en-US" sz="4000" b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  <a:t/>
            </a:r>
            <a:br>
              <a:rPr lang="en-US" sz="4000" b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</a:br>
            <a:r>
              <a:rPr lang="en-US" sz="3600" b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  <a:t>What You Don’t Know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  <a:t>Can</a:t>
            </a:r>
            <a:r>
              <a:rPr lang="en-US" sz="3600" b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  <a:t> Hurt You</a:t>
            </a:r>
            <a:r>
              <a:rPr lang="en-US" sz="4000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  <a:t/>
            </a:r>
            <a:br>
              <a:rPr lang="en-US" sz="4000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</a:br>
            <a:r>
              <a:rPr lang="en-US" sz="1100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  <a:t>  </a:t>
            </a:r>
            <a:r>
              <a:rPr lang="en-US" sz="4000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  <a:t/>
            </a:r>
            <a:br>
              <a:rPr lang="en-US" sz="4000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</a:br>
            <a:r>
              <a:rPr lang="en-US" sz="2000" b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  <a:t>August </a:t>
            </a:r>
            <a:r>
              <a:rPr lang="en-US" sz="2000" b="1" dirty="0"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  <a:t>13, 2014</a:t>
            </a:r>
            <a:r>
              <a:rPr lang="en-US" sz="3200" b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/>
            </a:r>
            <a:br>
              <a:rPr lang="en-US" sz="3200" b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</a:br>
            <a:endParaRPr lang="en-US" sz="3200" b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24579" name="Rectangle 57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048000"/>
            <a:ext cx="4267200" cy="1524000"/>
          </a:xfrm>
        </p:spPr>
        <p:txBody>
          <a:bodyPr/>
          <a:lstStyle/>
          <a:p>
            <a:endParaRPr lang="en-US" dirty="0"/>
          </a:p>
          <a:p>
            <a:r>
              <a:rPr lang="en-US" sz="2400" dirty="0">
                <a:latin typeface="Calibri" panose="020F0502020204030204" pitchFamily="34" charset="0"/>
                <a:ea typeface="Microsoft JhengHei" panose="020B0604030504040204" pitchFamily="34" charset="-120"/>
                <a:cs typeface="Arabic Typesetting" panose="03020402040406030203" pitchFamily="66" charset="-78"/>
              </a:rPr>
              <a:t>Karen Baum, CPA, CFE</a:t>
            </a:r>
          </a:p>
          <a:p>
            <a:r>
              <a:rPr lang="en-US" b="1" dirty="0" smtClean="0">
                <a:latin typeface="Calibri" panose="020F0502020204030204" pitchFamily="34" charset="0"/>
                <a:hlinkClick r:id="rId4"/>
              </a:rPr>
              <a:t>kbaum@crai.com</a:t>
            </a:r>
            <a:r>
              <a:rPr lang="en-US" sz="2800" b="1" dirty="0" smtClean="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I. Financial Fraud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029200"/>
          </a:xfrm>
        </p:spPr>
        <p:txBody>
          <a:bodyPr/>
          <a:lstStyle/>
          <a:p>
            <a:r>
              <a:rPr lang="en-US" sz="2000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What type of organizations  suffer the greatest losses?</a:t>
            </a:r>
          </a:p>
          <a:p>
            <a:endParaRPr lang="en-US" sz="24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Content Placeholder 3" descr="Slide Art 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0" b="32826"/>
          <a:stretch/>
        </p:blipFill>
        <p:spPr bwMode="auto">
          <a:xfrm>
            <a:off x="12357" y="1524000"/>
            <a:ext cx="90080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4306" y="6172200"/>
            <a:ext cx="51106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Source: ACFE </a:t>
            </a:r>
            <a:r>
              <a:rPr lang="en-US" sz="1000" i="1" dirty="0">
                <a:latin typeface="Calibri" panose="020F0502020204030204" pitchFamily="34" charset="0"/>
              </a:rPr>
              <a:t>Report to the Nations on Occupational Fraud and Abuse; 2014 Global Fraud </a:t>
            </a:r>
            <a:r>
              <a:rPr lang="en-US" sz="1000" i="1" dirty="0" smtClean="0">
                <a:latin typeface="Calibri" panose="020F0502020204030204" pitchFamily="34" charset="0"/>
              </a:rPr>
              <a:t>Study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I. Financial Fraud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839200" cy="5181600"/>
          </a:xfrm>
        </p:spPr>
        <p:txBody>
          <a:bodyPr/>
          <a:lstStyle/>
          <a:p>
            <a:r>
              <a:rPr lang="en-US" sz="2000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How does size of the organization affect the median loss?</a:t>
            </a:r>
          </a:p>
          <a:p>
            <a:endParaRPr lang="en-US" sz="24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Content Placeholder 3" descr="Slide Art 2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7" b="35204"/>
          <a:stretch/>
        </p:blipFill>
        <p:spPr bwMode="auto">
          <a:xfrm>
            <a:off x="14287" y="1600200"/>
            <a:ext cx="9129713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6230779"/>
            <a:ext cx="51106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Source: ACFE </a:t>
            </a:r>
            <a:r>
              <a:rPr lang="en-US" sz="1000" i="1" dirty="0">
                <a:latin typeface="Calibri" panose="020F0502020204030204" pitchFamily="34" charset="0"/>
              </a:rPr>
              <a:t>Report to the Nations on Occupational Fraud and Abuse; 2014 Global Fraud </a:t>
            </a:r>
            <a:r>
              <a:rPr lang="en-US" sz="1000" i="1" dirty="0" smtClean="0">
                <a:latin typeface="Calibri" panose="020F0502020204030204" pitchFamily="34" charset="0"/>
              </a:rPr>
              <a:t>Study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I. Financial Fraud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00600" cy="5029200"/>
          </a:xfrm>
        </p:spPr>
        <p:txBody>
          <a:bodyPr/>
          <a:lstStyle/>
          <a:p>
            <a:r>
              <a:rPr lang="en-US" sz="2000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Economic loss isn’t the only cost of fraud to a company</a:t>
            </a:r>
            <a:endParaRPr lang="en-US" sz="2000" i="1" baseline="30000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Employee morale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Disruption and distraction</a:t>
            </a:r>
          </a:p>
          <a:p>
            <a:pPr lvl="1"/>
            <a:r>
              <a:rPr lang="en-US" sz="20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Negative publicity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Reputational risk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Business relationships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Adverse relationships with regulators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Share price</a:t>
            </a:r>
          </a:p>
          <a:p>
            <a:pPr lvl="1"/>
            <a:endParaRPr lang="en-US" sz="16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Q</a:t>
            </a:r>
            <a:r>
              <a:rPr lang="en-US" sz="1600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: </a:t>
            </a:r>
            <a:r>
              <a:rPr lang="en-US" sz="16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With so many ways that fraud can be committed, what do you think the most effective method is for detecting fraud?</a:t>
            </a:r>
            <a:endParaRPr lang="en-US" sz="1600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122" name="Picture 2" descr="C:\Users\kbaum\AppData\Local\Microsoft\Windows\Temporary Internet Files\Content.IE5\4Q9SHLVN\MP9004018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2071"/>
            <a:ext cx="2895600" cy="434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I. Financial Fraud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00600" cy="5029200"/>
          </a:xfrm>
        </p:spPr>
        <p:txBody>
          <a:bodyPr/>
          <a:lstStyle/>
          <a:p>
            <a:r>
              <a:rPr lang="en-US" sz="2000" i="1" dirty="0" smtClean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Tips</a:t>
            </a: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 are the primary method for initial detection of fraud</a:t>
            </a:r>
          </a:p>
          <a:p>
            <a:pPr lvl="1"/>
            <a:r>
              <a:rPr lang="en-US" sz="20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Also referred to as “whistle blowers</a:t>
            </a: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”</a:t>
            </a:r>
          </a:p>
          <a:p>
            <a:pPr marL="338138" lvl="1" indent="0">
              <a:buNone/>
            </a:pPr>
            <a:endParaRPr lang="en-US" sz="2000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Often made by disgruntled employees</a:t>
            </a:r>
          </a:p>
          <a:p>
            <a:pPr lvl="1"/>
            <a:endParaRPr lang="en-US" sz="2000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Tips account for more than </a:t>
            </a:r>
            <a:r>
              <a:rPr lang="en-US" sz="2000" i="1" dirty="0" smtClean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40%</a:t>
            </a: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 of all fraud cases detected</a:t>
            </a:r>
            <a:endParaRPr lang="en-US" sz="1100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marL="338138" lvl="1" indent="0">
              <a:buNone/>
            </a:pPr>
            <a:endParaRPr lang="en-US" sz="1100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Audit efforts render surprisingly low detection rates:</a:t>
            </a:r>
          </a:p>
          <a:p>
            <a:pPr lvl="2"/>
            <a:r>
              <a:rPr lang="en-US" sz="2000" i="1" dirty="0" smtClean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External audits </a:t>
            </a: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account for only 3% of frauds detected, while</a:t>
            </a:r>
          </a:p>
          <a:p>
            <a:pPr lvl="2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6% are found </a:t>
            </a:r>
            <a:r>
              <a:rPr lang="en-US" sz="2000" i="1" dirty="0" smtClean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by accident</a:t>
            </a:r>
          </a:p>
          <a:p>
            <a:pPr lvl="2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6% are found by </a:t>
            </a:r>
            <a:r>
              <a:rPr lang="en-US" sz="2000" i="1" dirty="0" smtClean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reconciling accounts </a:t>
            </a:r>
          </a:p>
          <a:p>
            <a:pPr lvl="1"/>
            <a:endParaRPr lang="en-US" sz="2000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1" name="Picture 3" descr="C:\Users\kbaum\AppData\Local\Microsoft\Windows\Temporary Internet Files\Content.IE5\4Q9SHLVN\MP9003853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10242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I. Financial Fraud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Content Placeholder 3" descr="Slide Art 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0" b="22900"/>
          <a:stretch/>
        </p:blipFill>
        <p:spPr bwMode="auto">
          <a:xfrm>
            <a:off x="808211" y="984913"/>
            <a:ext cx="7513722" cy="528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51106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Source: ACFE </a:t>
            </a:r>
            <a:r>
              <a:rPr lang="en-US" sz="1000" i="1" dirty="0">
                <a:latin typeface="Calibri" panose="020F0502020204030204" pitchFamily="34" charset="0"/>
              </a:rPr>
              <a:t>Report to the Nations on Occupational Fraud and Abuse; 2014 Global Fraud </a:t>
            </a:r>
            <a:r>
              <a:rPr lang="en-US" sz="1000" i="1" dirty="0" smtClean="0">
                <a:latin typeface="Calibri" panose="020F0502020204030204" pitchFamily="34" charset="0"/>
              </a:rPr>
              <a:t>Study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I. Financial Fraud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029200"/>
          </a:xfrm>
        </p:spPr>
        <p:txBody>
          <a:bodyPr/>
          <a:lstStyle/>
          <a:p>
            <a:r>
              <a:rPr lang="en-US" sz="2000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Who blows the whistle?</a:t>
            </a:r>
            <a:endParaRPr lang="en-US" sz="2400" b="1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endParaRPr lang="en-US" sz="20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endParaRPr lang="en-US" sz="24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Content Placeholder 8" descr="Slide Art 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31877"/>
          <a:stretch/>
        </p:blipFill>
        <p:spPr bwMode="auto">
          <a:xfrm>
            <a:off x="31775" y="1371600"/>
            <a:ext cx="9112225" cy="425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4306" y="6230779"/>
            <a:ext cx="51106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Source: ACFE </a:t>
            </a:r>
            <a:r>
              <a:rPr lang="en-US" sz="1000" i="1" dirty="0">
                <a:latin typeface="Calibri" panose="020F0502020204030204" pitchFamily="34" charset="0"/>
              </a:rPr>
              <a:t>Report to the Nations on Occupational Fraud and Abuse; 2014 Global Fraud </a:t>
            </a:r>
            <a:r>
              <a:rPr lang="en-US" sz="1000" i="1" dirty="0" smtClean="0">
                <a:latin typeface="Calibri" panose="020F0502020204030204" pitchFamily="34" charset="0"/>
              </a:rPr>
              <a:t>Study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II. Regulatory Framework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257800" cy="4800600"/>
          </a:xfrm>
        </p:spPr>
        <p:txBody>
          <a:bodyPr/>
          <a:lstStyle/>
          <a:p>
            <a:r>
              <a:rPr lang="en-US" sz="2400" b="1" i="1" dirty="0" smtClean="0">
                <a:latin typeface="Calibri" panose="020F0502020204030204" pitchFamily="34" charset="0"/>
              </a:rPr>
              <a:t>Whistle Blower (“WB”) Laws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</a:rPr>
              <a:t>A </a:t>
            </a:r>
            <a:r>
              <a:rPr lang="en-US" sz="2000" i="1" dirty="0">
                <a:latin typeface="Calibri" panose="020F0502020204030204" pitchFamily="34" charset="0"/>
              </a:rPr>
              <a:t>relatively recent area of </a:t>
            </a:r>
            <a:r>
              <a:rPr lang="en-US" sz="2000" i="1" dirty="0" smtClean="0">
                <a:latin typeface="Calibri" panose="020F0502020204030204" pitchFamily="34" charset="0"/>
              </a:rPr>
              <a:t>law 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</a:rPr>
              <a:t>Evolved partly </a:t>
            </a:r>
            <a:r>
              <a:rPr lang="en-US" sz="2000" i="1" dirty="0">
                <a:latin typeface="Calibri" panose="020F0502020204030204" pitchFamily="34" charset="0"/>
              </a:rPr>
              <a:t>in response to </a:t>
            </a:r>
            <a:r>
              <a:rPr lang="en-US" sz="2000" i="1" dirty="0" smtClean="0">
                <a:latin typeface="Calibri" panose="020F0502020204030204" pitchFamily="34" charset="0"/>
              </a:rPr>
              <a:t>major                                             financial scandals and fraud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</a:rPr>
              <a:t>Began in the late 1970s and covered corruption involving government employees</a:t>
            </a:r>
          </a:p>
          <a:p>
            <a:pPr lvl="1"/>
            <a:endParaRPr lang="en-US" sz="20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i="1" u="sng" dirty="0">
                <a:latin typeface="Calibri" panose="020F0502020204030204" pitchFamily="34" charset="0"/>
              </a:rPr>
              <a:t>1978 - Civil Service Reform Act 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</a:rPr>
              <a:t>covered </a:t>
            </a:r>
            <a:r>
              <a:rPr lang="en-US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only government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employees</a:t>
            </a:r>
            <a:r>
              <a:rPr lang="en-US" sz="2000" i="1" dirty="0">
                <a:latin typeface="Calibri" panose="020F0502020204030204" pitchFamily="34" charset="0"/>
              </a:rPr>
              <a:t>                                                   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</a:rPr>
              <a:t>and proved </a:t>
            </a:r>
            <a:r>
              <a:rPr lang="en-US" sz="2000" i="1" dirty="0" smtClean="0">
                <a:latin typeface="Calibri" panose="020F0502020204030204" pitchFamily="34" charset="0"/>
              </a:rPr>
              <a:t>ineffective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</a:rPr>
              <a:t>No real protection for whistleblowers</a:t>
            </a:r>
          </a:p>
          <a:p>
            <a:pPr lvl="2"/>
            <a:r>
              <a:rPr lang="en-US" sz="2000" i="1" dirty="0" smtClean="0">
                <a:latin typeface="Calibri" panose="020F0502020204030204" pitchFamily="34" charset="0"/>
              </a:rPr>
              <a:t>Burden of proof on whistle blower</a:t>
            </a:r>
          </a:p>
          <a:p>
            <a:pPr lvl="1"/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 descr="C:\Users\kbaum\AppData\Local\Microsoft\Windows\Temporary Internet Files\Content.IE5\QGEY4S31\MP9003872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54" y="1676400"/>
            <a:ext cx="2684795" cy="23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867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Source: U.S</a:t>
            </a:r>
            <a:r>
              <a:rPr lang="en-US" sz="1000" i="1" dirty="0">
                <a:latin typeface="Calibri" panose="020F0502020204030204" pitchFamily="34" charset="0"/>
              </a:rPr>
              <a:t>. Securities and Exchange Commission, Office of Inspector General, Office of Audits, Assessment of the SEC‟s Bounty Program </a:t>
            </a:r>
            <a:r>
              <a:rPr lang="en-US" sz="1000" i="1" dirty="0" smtClean="0">
                <a:latin typeface="Calibri" panose="020F0502020204030204" pitchFamily="34" charset="0"/>
              </a:rPr>
              <a:t>Inspector </a:t>
            </a:r>
            <a:r>
              <a:rPr lang="en-US" sz="1000" i="1" dirty="0">
                <a:latin typeface="Calibri" panose="020F0502020204030204" pitchFamily="34" charset="0"/>
              </a:rPr>
              <a:t>General Report), Rep. No. 474, at 5, Mar. 29, 2010. </a:t>
            </a:r>
          </a:p>
        </p:txBody>
      </p:sp>
    </p:spTree>
    <p:extLst>
      <p:ext uri="{BB962C8B-B14F-4D97-AF65-F5344CB8AC3E}">
        <p14:creationId xmlns:p14="http://schemas.microsoft.com/office/powerpoint/2010/main" val="14287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II. Regulatory Framework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u="sng" dirty="0" smtClean="0">
                <a:latin typeface="Calibri" panose="020F0502020204030204" pitchFamily="34" charset="0"/>
              </a:rPr>
              <a:t>1988 </a:t>
            </a:r>
            <a:r>
              <a:rPr lang="en-US" sz="2400" b="1" i="1" u="sng" dirty="0">
                <a:latin typeface="Calibri" panose="020F0502020204030204" pitchFamily="34" charset="0"/>
              </a:rPr>
              <a:t>- Insider Trading and Securities Enforcement Act </a:t>
            </a:r>
          </a:p>
          <a:p>
            <a:pPr lvl="1"/>
            <a:r>
              <a:rPr lang="en-US" sz="2000" i="1" dirty="0">
                <a:latin typeface="Calibri" panose="020F0502020204030204" pitchFamily="34" charset="0"/>
              </a:rPr>
              <a:t>SEC WB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bounty program </a:t>
            </a:r>
            <a:r>
              <a:rPr lang="en-US" sz="2000" i="1" dirty="0">
                <a:latin typeface="Calibri" panose="020F0502020204030204" pitchFamily="34" charset="0"/>
              </a:rPr>
              <a:t>for tips reporting insider trading</a:t>
            </a:r>
          </a:p>
          <a:p>
            <a:pPr lvl="1"/>
            <a:r>
              <a:rPr lang="en-US" sz="2000" i="1" dirty="0">
                <a:latin typeface="Calibri" panose="020F0502020204030204" pitchFamily="34" charset="0"/>
              </a:rPr>
              <a:t>Ineffective, made only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7 </a:t>
            </a:r>
            <a:r>
              <a:rPr lang="en-US" sz="2000" i="1" dirty="0">
                <a:latin typeface="Calibri" panose="020F0502020204030204" pitchFamily="34" charset="0"/>
              </a:rPr>
              <a:t>payments totaling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$159,537 </a:t>
            </a:r>
            <a:r>
              <a:rPr lang="en-US" sz="2000" i="1" dirty="0">
                <a:latin typeface="Calibri" panose="020F0502020204030204" pitchFamily="34" charset="0"/>
              </a:rPr>
              <a:t>since  </a:t>
            </a:r>
            <a:r>
              <a:rPr lang="en-US" sz="2000" i="1" dirty="0" smtClean="0">
                <a:latin typeface="Calibri" panose="020F0502020204030204" pitchFamily="34" charset="0"/>
              </a:rPr>
              <a:t>inception</a:t>
            </a:r>
            <a:endParaRPr lang="en-US" sz="2000" i="1" baseline="30000" dirty="0" smtClean="0">
              <a:latin typeface="Calibri" panose="020F0502020204030204" pitchFamily="34" charset="0"/>
            </a:endParaRPr>
          </a:p>
          <a:p>
            <a:pPr lvl="1"/>
            <a:r>
              <a:rPr lang="en-US" sz="2000" i="1" dirty="0" smtClean="0">
                <a:latin typeface="Calibri" panose="020F0502020204030204" pitchFamily="34" charset="0"/>
              </a:rPr>
              <a:t>Failed to prevent major insider trading violations that followed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867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Source: U.S</a:t>
            </a:r>
            <a:r>
              <a:rPr lang="en-US" sz="1000" i="1" dirty="0"/>
              <a:t>. Securities and Exchange Commission, Office of Inspector General, Office of Audits, Assessment of the SEC‟s Bounty Program </a:t>
            </a:r>
            <a:r>
              <a:rPr lang="en-US" sz="1000" i="1" dirty="0" smtClean="0"/>
              <a:t>Inspector </a:t>
            </a:r>
            <a:r>
              <a:rPr lang="en-US" sz="1000" i="1" dirty="0"/>
              <a:t>General Report), Rep. No. 474, at 5, Mar. 29, 2010.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546729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Photo: Martha </a:t>
            </a:r>
            <a:r>
              <a:rPr lang="en-US" sz="1000" i="1" dirty="0"/>
              <a:t>Stewart arrives at New York State Supreme Court in New York, March 5, 2013. </a:t>
            </a:r>
          </a:p>
          <a:p>
            <a:r>
              <a:rPr lang="en-US" sz="1000" i="1" dirty="0"/>
              <a:t>Seth </a:t>
            </a:r>
            <a:r>
              <a:rPr lang="en-US" sz="1000" i="1" dirty="0" err="1"/>
              <a:t>Wenig</a:t>
            </a:r>
            <a:r>
              <a:rPr lang="en-US" sz="1000" i="1" dirty="0"/>
              <a:t>/AP Photo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8" y="2667000"/>
            <a:ext cx="4830512" cy="271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0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II. Regulatory Framework</a:t>
            </a:r>
            <a:endParaRPr lang="en-US" b="1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u="sng" dirty="0">
                <a:latin typeface="Calibri" panose="020F0502020204030204" pitchFamily="34" charset="0"/>
              </a:rPr>
              <a:t>1989 - Whistleblower Protection Act: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</a:rPr>
              <a:t>Created a </a:t>
            </a:r>
            <a:r>
              <a:rPr lang="en-US" sz="2000" i="1" dirty="0">
                <a:latin typeface="Calibri" panose="020F0502020204030204" pitchFamily="34" charset="0"/>
              </a:rPr>
              <a:t>separate agency to litigate </a:t>
            </a:r>
            <a:r>
              <a:rPr lang="en-US" sz="20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claims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</a:rPr>
              <a:t>Permitted </a:t>
            </a:r>
            <a:r>
              <a:rPr lang="en-US" sz="2000" i="1" dirty="0">
                <a:latin typeface="Calibri" panose="020F0502020204030204" pitchFamily="34" charset="0"/>
              </a:rPr>
              <a:t>filing of </a:t>
            </a:r>
            <a:r>
              <a:rPr lang="en-US" sz="2000" i="1" dirty="0" smtClean="0">
                <a:latin typeface="Calibri" panose="020F0502020204030204" pitchFamily="34" charset="0"/>
              </a:rPr>
              <a:t>WB </a:t>
            </a:r>
            <a:r>
              <a:rPr lang="en-US" sz="2000" i="1" dirty="0">
                <a:latin typeface="Calibri" panose="020F0502020204030204" pitchFamily="34" charset="0"/>
              </a:rPr>
              <a:t>claims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without government support </a:t>
            </a:r>
          </a:p>
          <a:p>
            <a:pPr lvl="1"/>
            <a:r>
              <a:rPr lang="en-US" sz="2000" i="1" dirty="0">
                <a:latin typeface="Calibri" panose="020F0502020204030204" pitchFamily="34" charset="0"/>
              </a:rPr>
              <a:t>permitted courts to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shift attorneys‘ fees from </a:t>
            </a:r>
            <a:r>
              <a:rPr lang="en-US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plaintiffs </a:t>
            </a:r>
            <a:r>
              <a:rPr lang="en-US" sz="2000" i="1" dirty="0">
                <a:latin typeface="Calibri" panose="020F0502020204030204" pitchFamily="34" charset="0"/>
              </a:rPr>
              <a:t>to defendants</a:t>
            </a:r>
            <a:r>
              <a:rPr lang="en-US" sz="2000" i="1" dirty="0" smtClean="0">
                <a:latin typeface="Calibri" panose="020F0502020204030204" pitchFamily="34" charset="0"/>
              </a:rPr>
              <a:t>.</a:t>
            </a:r>
          </a:p>
          <a:p>
            <a:pPr lvl="1"/>
            <a:endParaRPr lang="en-US" sz="20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i="1" u="sng" dirty="0">
                <a:latin typeface="Calibri" panose="020F0502020204030204" pitchFamily="34" charset="0"/>
              </a:rPr>
              <a:t>2002 - Sarbanes Oxley Act (SOX):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</a:rPr>
              <a:t>Passed in response to corporate scandals at Enron and </a:t>
            </a:r>
            <a:r>
              <a:rPr lang="en-US" sz="2000" i="1" dirty="0" err="1" smtClean="0">
                <a:latin typeface="Calibri" panose="020F0502020204030204" pitchFamily="34" charset="0"/>
              </a:rPr>
              <a:t>Worldcom</a:t>
            </a:r>
            <a:endParaRPr lang="en-US" sz="2000" i="1" dirty="0" smtClean="0">
              <a:latin typeface="Calibri" panose="020F0502020204030204" pitchFamily="34" charset="0"/>
            </a:endParaRPr>
          </a:p>
          <a:p>
            <a:pPr lvl="1"/>
            <a:r>
              <a:rPr lang="en-US" sz="2000" i="1" dirty="0">
                <a:latin typeface="Calibri" panose="020F0502020204030204" pitchFamily="34" charset="0"/>
              </a:rPr>
              <a:t>SOX extended </a:t>
            </a:r>
            <a:r>
              <a:rPr lang="en-US" sz="2000" i="1" dirty="0" smtClean="0">
                <a:latin typeface="Calibri" panose="020F0502020204030204" pitchFamily="34" charset="0"/>
              </a:rPr>
              <a:t>WB </a:t>
            </a:r>
            <a:r>
              <a:rPr lang="en-US" sz="2000" i="1" dirty="0">
                <a:latin typeface="Calibri" panose="020F0502020204030204" pitchFamily="34" charset="0"/>
              </a:rPr>
              <a:t>protection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beyond federal employees </a:t>
            </a:r>
            <a:r>
              <a:rPr lang="en-US" sz="2000" i="1" dirty="0">
                <a:latin typeface="Calibri" panose="020F0502020204030204" pitchFamily="34" charset="0"/>
              </a:rPr>
              <a:t>to employees of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publicly held companies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</a:rPr>
              <a:t>required </a:t>
            </a:r>
            <a:r>
              <a:rPr lang="en-US" sz="2000" i="1" dirty="0">
                <a:latin typeface="Calibri" panose="020F0502020204030204" pitchFamily="34" charset="0"/>
              </a:rPr>
              <a:t>business controls to deter and detect </a:t>
            </a:r>
            <a:r>
              <a:rPr lang="en-US" sz="2000" i="1" dirty="0" smtClean="0">
                <a:latin typeface="Calibri" panose="020F0502020204030204" pitchFamily="34" charset="0"/>
              </a:rPr>
              <a:t>fraud</a:t>
            </a:r>
            <a:endParaRPr lang="en-US" sz="2000" i="1" dirty="0">
              <a:latin typeface="Calibri" panose="020F0502020204030204" pitchFamily="34" charset="0"/>
            </a:endParaRPr>
          </a:p>
          <a:p>
            <a:pPr lvl="1"/>
            <a:r>
              <a:rPr lang="en-US" sz="2000" i="1" dirty="0" smtClean="0">
                <a:latin typeface="Calibri" panose="020F0502020204030204" pitchFamily="34" charset="0"/>
              </a:rPr>
              <a:t>lowered </a:t>
            </a:r>
            <a:r>
              <a:rPr lang="en-US" sz="2000" i="1" dirty="0">
                <a:latin typeface="Calibri" panose="020F0502020204030204" pitchFamily="34" charset="0"/>
              </a:rPr>
              <a:t>the bar for statutory protection, only requiring the WB to have a 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reasonable belief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” </a:t>
            </a:r>
            <a:r>
              <a:rPr lang="en-US" sz="2000" i="1" dirty="0">
                <a:latin typeface="Calibri" panose="020F0502020204030204" pitchFamily="34" charset="0"/>
              </a:rPr>
              <a:t>of </a:t>
            </a:r>
            <a:r>
              <a:rPr lang="en-US" sz="2000" i="1" dirty="0" smtClean="0">
                <a:latin typeface="Calibri" panose="020F0502020204030204" pitchFamily="34" charset="0"/>
              </a:rPr>
              <a:t>fraud</a:t>
            </a:r>
            <a:endParaRPr lang="en-US" sz="2000" i="1" dirty="0">
              <a:latin typeface="Calibri" panose="020F0502020204030204" pitchFamily="34" charset="0"/>
            </a:endParaRPr>
          </a:p>
          <a:p>
            <a:pPr lvl="1"/>
            <a:endParaRPr lang="en-US" sz="2000" i="1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II. Regulatory Framework</a:t>
            </a:r>
            <a:endParaRPr lang="en-US" b="1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495800" cy="4038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i="1" u="sng" dirty="0">
                <a:latin typeface="Calibri" panose="020F0502020204030204" pitchFamily="34" charset="0"/>
              </a:rPr>
              <a:t>2006 – IRS Whistleblower Law 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Enabled </a:t>
            </a:r>
            <a:r>
              <a:rPr lang="en-US" sz="20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individuals to </a:t>
            </a: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report:</a:t>
            </a:r>
          </a:p>
          <a:p>
            <a:pPr lvl="2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Underpayments </a:t>
            </a:r>
            <a:r>
              <a:rPr lang="en-US" sz="20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of </a:t>
            </a: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tax</a:t>
            </a:r>
          </a:p>
          <a:p>
            <a:pPr lvl="2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Other  </a:t>
            </a:r>
            <a:r>
              <a:rPr lang="en-US" sz="20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violations of IRS </a:t>
            </a: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laws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 WB </a:t>
            </a:r>
            <a:r>
              <a:rPr lang="en-US" sz="20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can receive an award </a:t>
            </a: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of </a:t>
            </a:r>
          </a:p>
          <a:p>
            <a:pPr marL="573088" lvl="1" indent="0">
              <a:buNone/>
            </a:pP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between </a:t>
            </a:r>
            <a:r>
              <a:rPr lang="en-US" sz="20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15% to 30% of the </a:t>
            </a: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collected</a:t>
            </a:r>
          </a:p>
          <a:p>
            <a:pPr marL="573088" lvl="1" indent="0">
              <a:buNone/>
            </a:pP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proceeds (</a:t>
            </a:r>
            <a:r>
              <a:rPr lang="en-US" sz="20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including </a:t>
            </a: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penalties</a:t>
            </a:r>
            <a:r>
              <a:rPr lang="en-US" sz="20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, interest, </a:t>
            </a: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etc.)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Has </a:t>
            </a:r>
            <a:r>
              <a:rPr lang="en-US" sz="20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monetary thresholds before </a:t>
            </a: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                                                                         the </a:t>
            </a:r>
            <a:r>
              <a:rPr lang="en-US" sz="20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law </a:t>
            </a:r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applies</a:t>
            </a:r>
            <a:endParaRPr lang="en-US" sz="2000" b="1" i="1" dirty="0" smtClean="0">
              <a:latin typeface="Gabriola" panose="04040605051002020D02" pitchFamily="82" charset="0"/>
            </a:endParaRPr>
          </a:p>
          <a:p>
            <a:endParaRPr lang="en-US" sz="2000" b="1" i="1" dirty="0">
              <a:latin typeface="Gabriola" panose="04040605051002020D02" pitchFamily="82" charset="0"/>
            </a:endParaRPr>
          </a:p>
          <a:p>
            <a:endParaRPr lang="en-US" sz="2800" b="1" dirty="0" smtClean="0">
              <a:latin typeface="Gabriola" panose="04040605051002020D02" pitchFamily="82" charset="0"/>
            </a:endParaRPr>
          </a:p>
          <a:p>
            <a:endParaRPr lang="en-US" sz="2800" b="1" dirty="0">
              <a:latin typeface="Gabriola" panose="04040605051002020D02" pitchFamily="82" charset="0"/>
            </a:endParaRPr>
          </a:p>
          <a:p>
            <a:endParaRPr lang="en-US" sz="2800" b="1" dirty="0" smtClean="0">
              <a:latin typeface="Gabriola" panose="04040605051002020D02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5" name="Picture 3" descr="C:\Users\kbaum\AppData\Local\Microsoft\Windows\Temporary Internet Files\Content.IE5\C3R9B6AG\MP9004224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58510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b="1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August 2014</a:t>
            </a:r>
            <a:br>
              <a:rPr lang="en-US" b="1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</a:br>
            <a:r>
              <a:rPr lang="en-US" b="1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UTA Alumni CPE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Autofit/>
          </a:bodyPr>
          <a:lstStyle/>
          <a:p>
            <a:pPr marL="711200" indent="-711200">
              <a:spcBef>
                <a:spcPct val="0"/>
              </a:spcBef>
              <a:buFont typeface="Wingdings" pitchFamily="2" charset="2"/>
              <a:buAutoNum type="romanUcPeriod"/>
            </a:pPr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Financial Fraud Update</a:t>
            </a:r>
          </a:p>
          <a:p>
            <a:pPr marL="711200" indent="-711200">
              <a:spcBef>
                <a:spcPct val="0"/>
              </a:spcBef>
              <a:buFont typeface="Wingdings" pitchFamily="2" charset="2"/>
              <a:buAutoNum type="romanUcPeriod"/>
            </a:pPr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Regulatory Framework</a:t>
            </a:r>
            <a:endParaRPr lang="en-US" b="1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marL="1333500" lvl="1" indent="-508000">
              <a:spcBef>
                <a:spcPct val="0"/>
              </a:spcBef>
            </a:pPr>
            <a:r>
              <a:rPr lang="en-US" sz="22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Evolution of Whistleblowing Laws </a:t>
            </a:r>
            <a:endParaRPr lang="en-US" sz="2200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marL="1333500" lvl="1" indent="-508000">
              <a:spcBef>
                <a:spcPct val="0"/>
              </a:spcBef>
            </a:pPr>
            <a:r>
              <a:rPr lang="en-US" sz="22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What to Expect in 2014</a:t>
            </a:r>
            <a:endParaRPr lang="en-US" sz="2200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marL="711200" indent="-711200">
              <a:spcBef>
                <a:spcPct val="0"/>
              </a:spcBef>
              <a:buFont typeface="Wingdings" pitchFamily="2" charset="2"/>
              <a:buAutoNum type="romanUcPeriod"/>
            </a:pPr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Fraud Schemes 101</a:t>
            </a:r>
            <a:endParaRPr lang="en-US" b="1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marL="1333500" lvl="1" indent="-508000">
              <a:spcBef>
                <a:spcPct val="0"/>
              </a:spcBef>
            </a:pPr>
            <a:r>
              <a:rPr lang="en-US" sz="22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Corruption</a:t>
            </a:r>
          </a:p>
          <a:p>
            <a:pPr marL="1333500" lvl="1" indent="-508000">
              <a:spcBef>
                <a:spcPct val="0"/>
              </a:spcBef>
            </a:pPr>
            <a:r>
              <a:rPr lang="en-US" sz="22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Asset Misappropriation</a:t>
            </a:r>
            <a:endParaRPr lang="en-US" sz="2200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marL="1333500" lvl="1" indent="-508000">
              <a:spcBef>
                <a:spcPct val="0"/>
              </a:spcBef>
            </a:pPr>
            <a:r>
              <a:rPr lang="en-US" sz="22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Financial Statement Fraud</a:t>
            </a:r>
            <a:endParaRPr lang="en-US" sz="2200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marL="711200" indent="-711200">
              <a:spcBef>
                <a:spcPct val="0"/>
              </a:spcBef>
              <a:buFont typeface="Wingdings" pitchFamily="2" charset="2"/>
              <a:buAutoNum type="romanUcPeriod"/>
            </a:pPr>
            <a:r>
              <a:rPr lang="en-US" b="1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Fraud </a:t>
            </a:r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</a:t>
            </a:r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For In 2014</a:t>
            </a:r>
            <a:endParaRPr lang="en-US" b="1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marL="1333500" lvl="1" indent="-508000">
              <a:spcBef>
                <a:spcPct val="0"/>
              </a:spcBef>
            </a:pPr>
            <a:r>
              <a:rPr lang="en-US" sz="22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Ponzi Schemes</a:t>
            </a:r>
          </a:p>
          <a:p>
            <a:pPr marL="1333500" lvl="1" indent="-508000">
              <a:spcBef>
                <a:spcPct val="0"/>
              </a:spcBef>
            </a:pPr>
            <a:r>
              <a:rPr lang="en-US" sz="22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Cybercrime/Identity Theft</a:t>
            </a:r>
          </a:p>
          <a:p>
            <a:pPr marL="0" indent="0">
              <a:buNone/>
            </a:pPr>
            <a:r>
              <a:rPr lang="en-US" b="1" i="1" dirty="0" smtClean="0">
                <a:latin typeface="Calibri" panose="020F0502020204030204" pitchFamily="34" charset="0"/>
              </a:rPr>
              <a:t>V.      Going Forward</a:t>
            </a:r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F3DBC9-7305-42E3-8527-1BE83B5980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4953000" cy="39554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1" i="1" u="sng" dirty="0" smtClean="0">
                <a:latin typeface="Calibri" panose="020F0502020204030204" pitchFamily="34" charset="0"/>
              </a:rPr>
              <a:t>2010 </a:t>
            </a:r>
            <a:r>
              <a:rPr lang="en-US" sz="2400" b="1" i="1" u="sng" dirty="0">
                <a:latin typeface="Calibri" panose="020F0502020204030204" pitchFamily="34" charset="0"/>
              </a:rPr>
              <a:t>- Dodd-Frank </a:t>
            </a:r>
            <a:r>
              <a:rPr lang="en-US" sz="2400" b="1" i="1" u="sng" dirty="0" smtClean="0">
                <a:latin typeface="Calibri" panose="020F0502020204030204" pitchFamily="34" charset="0"/>
              </a:rPr>
              <a:t>WS Reform &amp; CP Act </a:t>
            </a:r>
          </a:p>
          <a:p>
            <a:pPr lvl="1"/>
            <a:r>
              <a:rPr lang="en-US" sz="2200" i="1" dirty="0" smtClean="0">
                <a:latin typeface="Calibri" panose="020F0502020204030204" pitchFamily="34" charset="0"/>
              </a:rPr>
              <a:t>Expanded </a:t>
            </a:r>
            <a:r>
              <a:rPr lang="en-US" sz="2200" i="1" dirty="0">
                <a:latin typeface="Calibri" panose="020F0502020204030204" pitchFamily="34" charset="0"/>
              </a:rPr>
              <a:t>WB protection and $$ incentives beyond </a:t>
            </a:r>
            <a:r>
              <a:rPr lang="en-US" sz="2200" i="1" dirty="0" smtClean="0">
                <a:latin typeface="Calibri" panose="020F0502020204030204" pitchFamily="34" charset="0"/>
              </a:rPr>
              <a:t>SOX: </a:t>
            </a:r>
            <a:endParaRPr lang="en-US" sz="2200" i="1" dirty="0">
              <a:latin typeface="Calibri" panose="020F0502020204030204" pitchFamily="34" charset="0"/>
            </a:endParaRPr>
          </a:p>
          <a:p>
            <a:pPr lvl="2"/>
            <a:r>
              <a:rPr lang="en-US" sz="22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10-30</a:t>
            </a:r>
            <a:r>
              <a:rPr lang="en-US" sz="2200" i="1" dirty="0">
                <a:solidFill>
                  <a:srgbClr val="FF0000"/>
                </a:solidFill>
                <a:latin typeface="Calibri" panose="020F0502020204030204" pitchFamily="34" charset="0"/>
              </a:rPr>
              <a:t>% bounty </a:t>
            </a:r>
            <a:r>
              <a:rPr lang="en-US" sz="2200" i="1" dirty="0">
                <a:latin typeface="Calibri" panose="020F0502020204030204" pitchFamily="34" charset="0"/>
              </a:rPr>
              <a:t>for all tips resulting in </a:t>
            </a:r>
            <a:r>
              <a:rPr lang="en-US" sz="2200" i="1" dirty="0" smtClean="0">
                <a:latin typeface="Calibri" panose="020F0502020204030204" pitchFamily="34" charset="0"/>
              </a:rPr>
              <a:t>SEC </a:t>
            </a:r>
            <a:r>
              <a:rPr lang="en-US" sz="2200" i="1" dirty="0">
                <a:latin typeface="Calibri" panose="020F0502020204030204" pitchFamily="34" charset="0"/>
              </a:rPr>
              <a:t>or </a:t>
            </a:r>
            <a:r>
              <a:rPr lang="en-US" sz="2200" i="1" dirty="0" smtClean="0">
                <a:latin typeface="Calibri" panose="020F0502020204030204" pitchFamily="34" charset="0"/>
              </a:rPr>
              <a:t>CFTC </a:t>
            </a:r>
            <a:r>
              <a:rPr lang="en-US" sz="2200" i="1" dirty="0">
                <a:latin typeface="Calibri" panose="020F0502020204030204" pitchFamily="34" charset="0"/>
              </a:rPr>
              <a:t>enforcement actions with monetary sanctions </a:t>
            </a:r>
            <a:r>
              <a:rPr lang="en-US" sz="2200" i="1" dirty="0" smtClean="0">
                <a:latin typeface="Calibri" panose="020F0502020204030204" pitchFamily="34" charset="0"/>
              </a:rPr>
              <a:t>&gt;$1M </a:t>
            </a:r>
          </a:p>
          <a:p>
            <a:pPr lvl="2"/>
            <a:r>
              <a:rPr lang="en-US" sz="2200" i="1" dirty="0" smtClean="0">
                <a:latin typeface="Calibri" panose="020F0502020204030204" pitchFamily="34" charset="0"/>
              </a:rPr>
              <a:t>expands </a:t>
            </a:r>
            <a:r>
              <a:rPr lang="en-US" sz="2200" i="1" dirty="0">
                <a:latin typeface="Calibri" panose="020F0502020204030204" pitchFamily="34" charset="0"/>
              </a:rPr>
              <a:t>upon the SEC‘s existing insider trading bounty program. </a:t>
            </a:r>
            <a:endParaRPr lang="en-US" sz="2200" i="1" dirty="0" smtClean="0">
              <a:latin typeface="Calibri" panose="020F0502020204030204" pitchFamily="34" charset="0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II. Regulatory Framework</a:t>
            </a:r>
            <a:endParaRPr lang="en-US" b="1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842347" cy="349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599" y="4953000"/>
            <a:ext cx="8610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6175" lvl="2" indent="-231775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Calibri" panose="020F0502020204030204" pitchFamily="34" charset="0"/>
              </a:rPr>
              <a:t>Provides protection </a:t>
            </a:r>
            <a:r>
              <a:rPr lang="en-US" sz="2200" i="1" dirty="0">
                <a:latin typeface="Calibri" panose="020F0502020204030204" pitchFamily="34" charset="0"/>
              </a:rPr>
              <a:t>to employees of all subsidiaries and affiliates of public companies and any individual performing tasks related to the offering or provision of a </a:t>
            </a:r>
            <a:r>
              <a:rPr lang="en-US" sz="2200" i="1" dirty="0">
                <a:solidFill>
                  <a:srgbClr val="FF0000"/>
                </a:solidFill>
                <a:latin typeface="Calibri" panose="020F0502020204030204" pitchFamily="34" charset="0"/>
              </a:rPr>
              <a:t>consumer financial product </a:t>
            </a:r>
            <a:r>
              <a:rPr lang="en-US" sz="2200" i="1" dirty="0">
                <a:latin typeface="Calibri" panose="020F0502020204030204" pitchFamily="34" charset="0"/>
              </a:rPr>
              <a:t>or </a:t>
            </a:r>
            <a:r>
              <a:rPr lang="en-US" sz="2200" i="1" dirty="0">
                <a:solidFill>
                  <a:srgbClr val="FF0000"/>
                </a:solidFill>
                <a:latin typeface="Calibri" panose="020F0502020204030204" pitchFamily="34" charset="0"/>
              </a:rPr>
              <a:t>service</a:t>
            </a:r>
            <a:endParaRPr lang="en-US" sz="2200" i="1" dirty="0">
              <a:solidFill>
                <a:srgbClr val="FF0000"/>
              </a:solidFill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4800600"/>
            <a:ext cx="327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</a:rPr>
              <a:t>Photo Illustration; Madoff: Andrea Renault / Polaris; Jupiter</a:t>
            </a:r>
          </a:p>
        </p:txBody>
      </p:sp>
    </p:spTree>
    <p:extLst>
      <p:ext uri="{BB962C8B-B14F-4D97-AF65-F5344CB8AC3E}">
        <p14:creationId xmlns:p14="http://schemas.microsoft.com/office/powerpoint/2010/main" val="30245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533400"/>
          </a:xfrm>
        </p:spPr>
        <p:txBody>
          <a:bodyPr/>
          <a:lstStyle/>
          <a:p>
            <a:pPr marL="812800" indent="-812800"/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II. Regulatory Framework</a:t>
            </a:r>
            <a:endParaRPr lang="en-US" b="1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en-US" sz="2400" b="1" i="1" u="sng" dirty="0" smtClean="0">
                <a:latin typeface="Calibri" panose="020F0502020204030204" pitchFamily="34" charset="0"/>
              </a:rPr>
              <a:t>2011 - New SEC Whistle-Blower Rules </a:t>
            </a:r>
          </a:p>
          <a:p>
            <a:r>
              <a:rPr lang="en-US" sz="2400" i="1" dirty="0" smtClean="0">
                <a:latin typeface="Calibri" panose="020F0502020204030204" pitchFamily="34" charset="0"/>
              </a:rPr>
              <a:t>Significantly expand its prior program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Revamped the SEC </a:t>
            </a:r>
            <a:r>
              <a:rPr lang="en-US" sz="24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WB </a:t>
            </a:r>
            <a:r>
              <a:rPr lang="en-US" sz="24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program, providing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 direct mechanism</a:t>
            </a:r>
            <a:r>
              <a:rPr lang="en-US" sz="24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 for whistleblower complaints to the SEC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Anyone can be a whistle-blower</a:t>
            </a:r>
            <a:r>
              <a:rPr lang="en-US" sz="2400" i="1" dirty="0" smtClean="0">
                <a:latin typeface="Calibri" panose="020F0502020204030204" pitchFamily="34" charset="0"/>
              </a:rPr>
              <a:t>, including current and former employees, suppliers, customers and business partners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i="1" dirty="0" smtClean="0">
                <a:latin typeface="Calibri" panose="020F0502020204030204" pitchFamily="34" charset="0"/>
              </a:rPr>
              <a:t>The new rules apply to securities violations by: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i="1" dirty="0" smtClean="0">
                <a:latin typeface="Calibri" panose="020F0502020204030204" pitchFamily="34" charset="0"/>
              </a:rPr>
              <a:t>public companies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i="1" dirty="0" smtClean="0">
                <a:latin typeface="Calibri" panose="020F0502020204030204" pitchFamily="34" charset="0"/>
              </a:rPr>
              <a:t>private companies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i="1" dirty="0" smtClean="0">
                <a:latin typeface="Calibri" panose="020F0502020204030204" pitchFamily="34" charset="0"/>
              </a:rPr>
              <a:t>and those who work for public companies</a:t>
            </a:r>
          </a:p>
          <a:p>
            <a:pPr lvl="2">
              <a:buFont typeface="Wingdings" pitchFamily="2" charset="2"/>
              <a:buChar char="§"/>
            </a:pPr>
            <a:endParaRPr lang="en-US" sz="2800" b="1" dirty="0" smtClean="0">
              <a:latin typeface="Gabriola" panose="04040605051002020D02" pitchFamily="82" charset="0"/>
            </a:endParaRPr>
          </a:p>
          <a:p>
            <a:pPr lvl="2">
              <a:buFont typeface="Wingdings" pitchFamily="2" charset="2"/>
              <a:buChar char="§"/>
            </a:pPr>
            <a:endParaRPr lang="en-US" sz="2600" b="1" dirty="0" smtClean="0">
              <a:latin typeface="Gabriola" panose="04040605051002020D02" pitchFamily="82" charset="0"/>
            </a:endParaRPr>
          </a:p>
          <a:p>
            <a:pPr lvl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A3EAE8-7A75-48F1-B073-47AFCE7482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1500" y="6184900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</a:rPr>
              <a:t>Source: </a:t>
            </a:r>
            <a:r>
              <a:rPr lang="en-US" sz="1000" i="1" dirty="0" smtClean="0">
                <a:latin typeface="Calibri" panose="020F0502020204030204" pitchFamily="34" charset="0"/>
              </a:rPr>
              <a:t>Texas Lawyer Business Journal;  12/19/11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533400"/>
          </a:xfrm>
        </p:spPr>
        <p:txBody>
          <a:bodyPr/>
          <a:lstStyle/>
          <a:p>
            <a:pPr marL="812800" indent="-812800"/>
            <a:r>
              <a:rPr lang="en-US" b="1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II. Regulatory Framework</a:t>
            </a:r>
            <a:endParaRPr lang="en-US" b="1" dirty="0">
              <a:latin typeface="Arial Rounded MT Bold" panose="020F07040305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en-US" sz="2400" b="1" i="1" u="sng" dirty="0" smtClean="0">
                <a:latin typeface="Calibri" panose="020F0502020204030204" pitchFamily="34" charset="0"/>
              </a:rPr>
              <a:t>New </a:t>
            </a:r>
            <a:r>
              <a:rPr lang="en-US" sz="2400" b="1" i="1" u="sng" dirty="0">
                <a:latin typeface="Calibri" panose="020F0502020204030204" pitchFamily="34" charset="0"/>
              </a:rPr>
              <a:t>Whistle-Blower Rules in 2011 (continued)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private companies raising capital </a:t>
            </a:r>
            <a:r>
              <a:rPr lang="en-US" sz="2400" i="1" dirty="0">
                <a:latin typeface="Calibri" panose="020F0502020204030204" pitchFamily="34" charset="0"/>
              </a:rPr>
              <a:t>under federal securities laws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exempt</a:t>
            </a:r>
            <a:r>
              <a:rPr lang="en-US" sz="2400" i="1" dirty="0">
                <a:latin typeface="Calibri" panose="020F0502020204030204" pitchFamily="34" charset="0"/>
              </a:rPr>
              <a:t> from registration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i="1" dirty="0" smtClean="0">
                <a:latin typeface="Calibri" panose="020F0502020204030204" pitchFamily="34" charset="0"/>
              </a:rPr>
              <a:t>broker-dealers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i="1" dirty="0" smtClean="0">
                <a:latin typeface="Calibri" panose="020F0502020204030204" pitchFamily="34" charset="0"/>
              </a:rPr>
              <a:t>investment advisors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i="1" dirty="0" smtClean="0">
                <a:latin typeface="Calibri" panose="020F0502020204030204" pitchFamily="34" charset="0"/>
              </a:rPr>
              <a:t>Offer </a:t>
            </a:r>
            <a:r>
              <a:rPr lang="en-US" sz="2400" i="1" dirty="0">
                <a:latin typeface="Calibri" panose="020F0502020204030204" pitchFamily="34" charset="0"/>
              </a:rPr>
              <a:t>significant </a:t>
            </a:r>
            <a:r>
              <a:rPr lang="en-US" sz="2400" i="1" dirty="0" smtClean="0">
                <a:latin typeface="Calibri" panose="020F0502020204030204" pitchFamily="34" charset="0"/>
              </a:rPr>
              <a:t>protection </a:t>
            </a:r>
            <a:r>
              <a:rPr lang="en-US" sz="2400" i="1" dirty="0">
                <a:latin typeface="Calibri" panose="020F0502020204030204" pitchFamily="34" charset="0"/>
              </a:rPr>
              <a:t>to </a:t>
            </a:r>
            <a:r>
              <a:rPr lang="en-US" sz="2400" i="1" dirty="0" smtClean="0">
                <a:latin typeface="Calibri" panose="020F0502020204030204" pitchFamily="34" charset="0"/>
              </a:rPr>
              <a:t>eligible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reporters of wrongdoing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i="1" dirty="0">
                <a:latin typeface="Calibri" panose="020F0502020204030204" pitchFamily="34" charset="0"/>
              </a:rPr>
              <a:t>Create substantial incentives to whistle-blowers and significantly increase exposures to </a:t>
            </a:r>
            <a:r>
              <a:rPr lang="en-US" sz="2400" i="1" dirty="0" smtClean="0">
                <a:latin typeface="Calibri" panose="020F0502020204030204" pitchFamily="34" charset="0"/>
              </a:rPr>
              <a:t>corporations</a:t>
            </a:r>
          </a:p>
          <a:p>
            <a:pPr lvl="1">
              <a:buFont typeface="Wingdings" pitchFamily="2" charset="2"/>
              <a:buChar char="§"/>
            </a:pPr>
            <a:endParaRPr lang="en-US" sz="2800" b="1" i="1" dirty="0">
              <a:latin typeface="Gabriola" panose="04040605051002020D02" pitchFamily="82" charset="0"/>
            </a:endParaRPr>
          </a:p>
          <a:p>
            <a:pPr lvl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A3EAE8-7A75-48F1-B073-47AFCE7482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1500" y="6184900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</a:rPr>
              <a:t>Source: </a:t>
            </a:r>
            <a:r>
              <a:rPr lang="en-US" sz="1000" i="1" dirty="0" smtClean="0">
                <a:latin typeface="Calibri" panose="020F0502020204030204" pitchFamily="34" charset="0"/>
              </a:rPr>
              <a:t>Texas Lawyer Business Journal;  12/19/11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838201"/>
          </a:xfrm>
        </p:spPr>
        <p:txBody>
          <a:bodyPr/>
          <a:lstStyle/>
          <a:p>
            <a:r>
              <a:rPr lang="en-US" b="1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II. Regulatory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872"/>
            <a:ext cx="8229600" cy="41148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907856" cy="350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066800"/>
            <a:ext cx="8229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SEC’s 2013  WB Report to Congress</a:t>
            </a:r>
            <a:r>
              <a:rPr lang="en-US" sz="3200" b="1" dirty="0">
                <a:solidFill>
                  <a:srgbClr val="00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ngsana New" panose="02020603050405020304" pitchFamily="18" charset="-34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 </a:t>
            </a:r>
          </a:p>
          <a:p>
            <a:endParaRPr lang="en-US" sz="2800" b="1" dirty="0" smtClean="0">
              <a:solidFill>
                <a:srgbClr val="000000"/>
              </a:solidFill>
              <a:latin typeface="Gabriola" panose="04040605051002020D02" pitchFamily="82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marL="3200400" lvl="6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Reported </a:t>
            </a:r>
            <a:r>
              <a:rPr lang="en-US" sz="24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an 8% increase in tips and </a:t>
            </a:r>
            <a:r>
              <a:rPr lang="en-US" sz="24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WB </a:t>
            </a:r>
            <a:r>
              <a:rPr lang="en-US" sz="24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awards over the previous </a:t>
            </a:r>
            <a:r>
              <a:rPr lang="en-US" sz="24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year</a:t>
            </a:r>
          </a:p>
          <a:p>
            <a:pPr lvl="6"/>
            <a:endParaRPr lang="en-US" sz="2400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marL="3200400" lvl="6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The program made it’s </a:t>
            </a:r>
            <a:r>
              <a:rPr lang="en-US" sz="24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largest single award to </a:t>
            </a:r>
            <a:r>
              <a:rPr lang="en-US" sz="24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date of 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$14M</a:t>
            </a:r>
            <a:r>
              <a:rPr lang="en-US" sz="24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* in 2013 from a tip regarding a fraudulent capital raise</a:t>
            </a:r>
          </a:p>
        </p:txBody>
      </p:sp>
    </p:spTree>
    <p:extLst>
      <p:ext uri="{BB962C8B-B14F-4D97-AF65-F5344CB8AC3E}">
        <p14:creationId xmlns:p14="http://schemas.microsoft.com/office/powerpoint/2010/main" val="18191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II. Regulatory Framework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/>
            </a:r>
            <a:b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</a:b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u="sng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What </a:t>
            </a:r>
            <a:r>
              <a:rPr lang="en-US" sz="2400" b="1" i="1" u="sng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Expect in 2014</a:t>
            </a:r>
            <a:endParaRPr lang="en-US" sz="2400" u="sng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Calibri" panose="020F0502020204030204" pitchFamily="34" charset="0"/>
              </a:rPr>
              <a:t>SEC </a:t>
            </a:r>
            <a:r>
              <a:rPr lang="en-US" sz="2400" i="1" dirty="0">
                <a:latin typeface="Calibri" panose="020F0502020204030204" pitchFamily="34" charset="0"/>
              </a:rPr>
              <a:t>will continue to make efforts to </a:t>
            </a:r>
            <a:r>
              <a:rPr lang="en-US" sz="2400" i="1" dirty="0" smtClean="0">
                <a:latin typeface="Calibri" panose="020F0502020204030204" pitchFamily="34" charset="0"/>
              </a:rPr>
              <a:t>analyze tips carefully, particularly for </a:t>
            </a:r>
            <a:r>
              <a:rPr lang="en-US" sz="2400" i="1" dirty="0">
                <a:latin typeface="Calibri" panose="020F0502020204030204" pitchFamily="34" charset="0"/>
              </a:rPr>
              <a:t>financial reporting and accounting </a:t>
            </a:r>
            <a:r>
              <a:rPr lang="en-US" sz="2400" i="1" dirty="0" smtClean="0">
                <a:latin typeface="Calibri" panose="020F0502020204030204" pitchFamily="34" charset="0"/>
              </a:rPr>
              <a:t>allegations, </a:t>
            </a:r>
            <a:r>
              <a:rPr lang="en-US" sz="2400" i="1" dirty="0">
                <a:latin typeface="Calibri" panose="020F0502020204030204" pitchFamily="34" charset="0"/>
              </a:rPr>
              <a:t>and use them to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drive enforcement actions</a:t>
            </a:r>
            <a:r>
              <a:rPr lang="en-US" sz="2400" i="1" dirty="0" smtClean="0"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Calibri" panose="020F0502020204030204" pitchFamily="34" charset="0"/>
              </a:rPr>
              <a:t>In </a:t>
            </a:r>
            <a:r>
              <a:rPr lang="en-US" sz="2400" i="1" dirty="0">
                <a:latin typeface="Calibri" panose="020F0502020204030204" pitchFamily="34" charset="0"/>
              </a:rPr>
              <a:t>this environment, companies should take appropriate steps to:</a:t>
            </a:r>
          </a:p>
          <a:p>
            <a:pPr marL="338138" lvl="1" indent="0">
              <a:buNone/>
            </a:pPr>
            <a:r>
              <a:rPr lang="en-US" sz="2400" b="1" i="1" u="sng" dirty="0">
                <a:latin typeface="Calibri" panose="020F0502020204030204" pitchFamily="34" charset="0"/>
              </a:rPr>
              <a:t>Be </a:t>
            </a:r>
            <a:r>
              <a:rPr lang="en-US" sz="2400" b="1" i="1" u="sng" dirty="0" smtClean="0">
                <a:latin typeface="Calibri" panose="020F0502020204030204" pitchFamily="34" charset="0"/>
              </a:rPr>
              <a:t>Prepared</a:t>
            </a:r>
            <a:r>
              <a:rPr lang="en-US" sz="2400" b="1" i="1" dirty="0" smtClean="0">
                <a:latin typeface="Calibri" panose="020F0502020204030204" pitchFamily="34" charset="0"/>
              </a:rPr>
              <a:t>    </a:t>
            </a:r>
          </a:p>
          <a:p>
            <a:pPr lvl="2"/>
            <a:r>
              <a:rPr lang="en-US" sz="2200" i="1" dirty="0" smtClean="0">
                <a:latin typeface="Calibri" panose="020F0502020204030204" pitchFamily="34" charset="0"/>
              </a:rPr>
              <a:t>Conduct risk assessments</a:t>
            </a:r>
          </a:p>
          <a:p>
            <a:pPr lvl="2"/>
            <a:r>
              <a:rPr lang="en-US" sz="2200" i="1" dirty="0" smtClean="0">
                <a:latin typeface="Calibri" panose="020F0502020204030204" pitchFamily="34" charset="0"/>
              </a:rPr>
              <a:t>Establish </a:t>
            </a:r>
            <a:r>
              <a:rPr lang="en-US" sz="2200" i="1" dirty="0">
                <a:latin typeface="Calibri" panose="020F0502020204030204" pitchFamily="34" charset="0"/>
              </a:rPr>
              <a:t>policies and procedures that make it </a:t>
            </a:r>
            <a:r>
              <a:rPr lang="en-US" sz="2200" i="1" dirty="0">
                <a:solidFill>
                  <a:srgbClr val="FF0000"/>
                </a:solidFill>
                <a:latin typeface="Calibri" panose="020F0502020204030204" pitchFamily="34" charset="0"/>
              </a:rPr>
              <a:t>easy and safe </a:t>
            </a:r>
            <a:r>
              <a:rPr lang="en-US" sz="2200" i="1" dirty="0">
                <a:latin typeface="Calibri" panose="020F0502020204030204" pitchFamily="34" charset="0"/>
              </a:rPr>
              <a:t>for whistleblowers to submit internal </a:t>
            </a:r>
            <a:r>
              <a:rPr lang="en-US" sz="2200" i="1" dirty="0" smtClean="0">
                <a:latin typeface="Calibri" panose="020F0502020204030204" pitchFamily="34" charset="0"/>
              </a:rPr>
              <a:t>complaints</a:t>
            </a:r>
          </a:p>
          <a:p>
            <a:pPr lvl="2"/>
            <a:r>
              <a:rPr lang="en-US" sz="2200" i="1" dirty="0" smtClean="0">
                <a:latin typeface="Calibri" panose="020F0502020204030204" pitchFamily="34" charset="0"/>
              </a:rPr>
              <a:t>If you don’t whistle-blowers may </a:t>
            </a:r>
            <a:r>
              <a:rPr lang="en-US" sz="2200" i="1" dirty="0">
                <a:latin typeface="Calibri" panose="020F0502020204030204" pitchFamily="34" charset="0"/>
              </a:rPr>
              <a:t>go directly to </a:t>
            </a:r>
            <a:r>
              <a:rPr lang="en-US" sz="2200" i="1" dirty="0" smtClean="0">
                <a:latin typeface="Calibri" panose="020F0502020204030204" pitchFamily="34" charset="0"/>
              </a:rPr>
              <a:t>regulators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II. Regulatory Framework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/>
            </a:r>
            <a:b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</a:b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05400"/>
          </a:xfrm>
        </p:spPr>
        <p:txBody>
          <a:bodyPr/>
          <a:lstStyle/>
          <a:p>
            <a:pPr marL="338138" lvl="1" indent="0">
              <a:buNone/>
            </a:pPr>
            <a:r>
              <a:rPr lang="en-US" sz="2400" b="1" i="1" u="sng" dirty="0">
                <a:latin typeface="Calibri" panose="020F0502020204030204" pitchFamily="34" charset="0"/>
              </a:rPr>
              <a:t>Be Alert and </a:t>
            </a:r>
            <a:r>
              <a:rPr lang="en-US" sz="2400" b="1" i="1" u="sng" dirty="0" smtClean="0">
                <a:latin typeface="Calibri" panose="020F0502020204030204" pitchFamily="34" charset="0"/>
              </a:rPr>
              <a:t>Responsive</a:t>
            </a:r>
            <a:r>
              <a:rPr lang="en-US" sz="2400" b="1" i="1" dirty="0" smtClean="0">
                <a:latin typeface="Calibri" panose="020F0502020204030204" pitchFamily="34" charset="0"/>
              </a:rPr>
              <a:t>   </a:t>
            </a:r>
          </a:p>
          <a:p>
            <a:pPr lvl="2"/>
            <a:r>
              <a:rPr lang="en-US" sz="2200" i="1" dirty="0" smtClean="0">
                <a:latin typeface="Calibri" panose="020F0502020204030204" pitchFamily="34" charset="0"/>
              </a:rPr>
              <a:t>Monitor </a:t>
            </a:r>
            <a:r>
              <a:rPr lang="en-US" sz="2200" i="1" dirty="0">
                <a:latin typeface="Calibri" panose="020F0502020204030204" pitchFamily="34" charset="0"/>
              </a:rPr>
              <a:t>internal complaints and react </a:t>
            </a:r>
            <a:r>
              <a:rPr lang="en-US" sz="2200" i="1" dirty="0">
                <a:solidFill>
                  <a:srgbClr val="FF0000"/>
                </a:solidFill>
                <a:latin typeface="Calibri" panose="020F0502020204030204" pitchFamily="34" charset="0"/>
              </a:rPr>
              <a:t>swiftly</a:t>
            </a:r>
            <a:r>
              <a:rPr lang="en-US" sz="2200" i="1" dirty="0">
                <a:latin typeface="Calibri" panose="020F0502020204030204" pitchFamily="34" charset="0"/>
              </a:rPr>
              <a:t> as they come </a:t>
            </a:r>
            <a:r>
              <a:rPr lang="en-US" sz="2200" i="1" dirty="0" smtClean="0">
                <a:latin typeface="Calibri" panose="020F0502020204030204" pitchFamily="34" charset="0"/>
              </a:rPr>
              <a:t>in</a:t>
            </a:r>
          </a:p>
          <a:p>
            <a:pPr lvl="2"/>
            <a:r>
              <a:rPr lang="en-US" sz="2200" i="1" dirty="0" smtClean="0">
                <a:latin typeface="Calibri" panose="020F0502020204030204" pitchFamily="34" charset="0"/>
              </a:rPr>
              <a:t>Get </a:t>
            </a:r>
            <a:r>
              <a:rPr lang="en-US" sz="2200" i="1" dirty="0">
                <a:latin typeface="Calibri" panose="020F0502020204030204" pitchFamily="34" charset="0"/>
              </a:rPr>
              <a:t>the right people </a:t>
            </a:r>
            <a:r>
              <a:rPr lang="en-US" sz="2200" i="1" dirty="0" smtClean="0">
                <a:latin typeface="Calibri" panose="020F0502020204030204" pitchFamily="34" charset="0"/>
              </a:rPr>
              <a:t>involved</a:t>
            </a:r>
          </a:p>
          <a:p>
            <a:pPr lvl="2"/>
            <a:r>
              <a:rPr lang="en-US" sz="2200" i="1" dirty="0" smtClean="0">
                <a:latin typeface="Calibri" panose="020F0502020204030204" pitchFamily="34" charset="0"/>
              </a:rPr>
              <a:t>Develop </a:t>
            </a:r>
            <a:r>
              <a:rPr lang="en-US" sz="2200" i="1" dirty="0">
                <a:latin typeface="Calibri" panose="020F0502020204030204" pitchFamily="34" charset="0"/>
              </a:rPr>
              <a:t>a game </a:t>
            </a:r>
            <a:r>
              <a:rPr lang="en-US" sz="2200" i="1" dirty="0" smtClean="0">
                <a:latin typeface="Calibri" panose="020F0502020204030204" pitchFamily="34" charset="0"/>
              </a:rPr>
              <a:t>plan</a:t>
            </a:r>
            <a:endParaRPr lang="en-US" sz="2200" i="1" dirty="0">
              <a:latin typeface="Calibri" panose="020F0502020204030204" pitchFamily="34" charset="0"/>
            </a:endParaRPr>
          </a:p>
          <a:p>
            <a:pPr marL="338138" lvl="1" indent="0">
              <a:buNone/>
            </a:pPr>
            <a:r>
              <a:rPr lang="en-US" sz="2400" b="1" i="1" u="sng" dirty="0" smtClean="0">
                <a:latin typeface="Calibri" panose="020F0502020204030204" pitchFamily="34" charset="0"/>
              </a:rPr>
              <a:t>Be Disciplined</a:t>
            </a:r>
            <a:r>
              <a:rPr lang="en-US" sz="2400" b="1" i="1" dirty="0" smtClean="0">
                <a:latin typeface="Calibri" panose="020F0502020204030204" pitchFamily="34" charset="0"/>
              </a:rPr>
              <a:t>   </a:t>
            </a:r>
          </a:p>
          <a:p>
            <a:pPr lvl="2"/>
            <a:r>
              <a:rPr lang="en-US" sz="2200" i="1" dirty="0" smtClean="0">
                <a:latin typeface="Calibri" panose="020F0502020204030204" pitchFamily="34" charset="0"/>
              </a:rPr>
              <a:t>Adhere </a:t>
            </a:r>
            <a:r>
              <a:rPr lang="en-US" sz="2200" i="1" dirty="0">
                <a:latin typeface="Calibri" panose="020F0502020204030204" pitchFamily="34" charset="0"/>
              </a:rPr>
              <a:t>to your investigative </a:t>
            </a:r>
            <a:r>
              <a:rPr lang="en-US" sz="2200" i="1" dirty="0" smtClean="0">
                <a:latin typeface="Calibri" panose="020F0502020204030204" pitchFamily="34" charset="0"/>
              </a:rPr>
              <a:t>protocols</a:t>
            </a:r>
          </a:p>
          <a:p>
            <a:pPr lvl="2"/>
            <a:r>
              <a:rPr lang="en-US" sz="2200" i="1" dirty="0" smtClean="0">
                <a:latin typeface="Calibri" panose="020F0502020204030204" pitchFamily="34" charset="0"/>
              </a:rPr>
              <a:t>Do </a:t>
            </a:r>
            <a:r>
              <a:rPr lang="en-US" sz="2200" i="1" dirty="0">
                <a:latin typeface="Calibri" panose="020F0502020204030204" pitchFamily="34" charset="0"/>
              </a:rPr>
              <a:t>not lose sight of issues related to business implications, privilege and potential self-reporting </a:t>
            </a:r>
            <a:r>
              <a:rPr lang="en-US" sz="2200" i="1" dirty="0" smtClean="0">
                <a:latin typeface="Calibri" panose="020F0502020204030204" pitchFamily="34" charset="0"/>
              </a:rPr>
              <a:t>obligations</a:t>
            </a:r>
            <a:endParaRPr lang="en-US" sz="2200" i="1" dirty="0">
              <a:latin typeface="Calibri" panose="020F0502020204030204" pitchFamily="34" charset="0"/>
            </a:endParaRPr>
          </a:p>
          <a:p>
            <a:pPr marL="338138" lvl="1" indent="0">
              <a:buNone/>
            </a:pPr>
            <a:r>
              <a:rPr lang="en-US" sz="2400" b="1" i="1" u="sng" dirty="0">
                <a:latin typeface="Calibri" panose="020F0502020204030204" pitchFamily="34" charset="0"/>
              </a:rPr>
              <a:t>Be </a:t>
            </a:r>
            <a:r>
              <a:rPr lang="en-US" sz="2400" b="1" i="1" u="sng" dirty="0" smtClean="0">
                <a:latin typeface="Calibri" panose="020F0502020204030204" pitchFamily="34" charset="0"/>
              </a:rPr>
              <a:t>Committed</a:t>
            </a:r>
            <a:r>
              <a:rPr lang="en-US" sz="2400" b="1" i="1" dirty="0" smtClean="0">
                <a:latin typeface="Calibri" panose="020F0502020204030204" pitchFamily="34" charset="0"/>
              </a:rPr>
              <a:t>   </a:t>
            </a:r>
          </a:p>
          <a:p>
            <a:pPr lvl="2"/>
            <a:r>
              <a:rPr lang="en-US" sz="2200" i="1" dirty="0" smtClean="0">
                <a:latin typeface="Calibri" panose="020F0502020204030204" pitchFamily="34" charset="0"/>
              </a:rPr>
              <a:t>It </a:t>
            </a:r>
            <a:r>
              <a:rPr lang="en-US" sz="2200" i="1" dirty="0">
                <a:latin typeface="Calibri" panose="020F0502020204030204" pitchFamily="34" charset="0"/>
              </a:rPr>
              <a:t>is </a:t>
            </a:r>
            <a:r>
              <a:rPr lang="en-US" sz="2200" i="1" dirty="0">
                <a:solidFill>
                  <a:srgbClr val="FF0000"/>
                </a:solidFill>
                <a:latin typeface="Calibri" panose="020F0502020204030204" pitchFamily="34" charset="0"/>
              </a:rPr>
              <a:t>not</a:t>
            </a:r>
            <a:r>
              <a:rPr lang="en-US" sz="2200" i="1" dirty="0">
                <a:latin typeface="Calibri" panose="020F0502020204030204" pitchFamily="34" charset="0"/>
              </a:rPr>
              <a:t> enough to implement the framework of a </a:t>
            </a:r>
            <a:r>
              <a:rPr lang="en-US" sz="2200" i="1" dirty="0" smtClean="0">
                <a:latin typeface="Calibri" panose="020F0502020204030204" pitchFamily="34" charset="0"/>
              </a:rPr>
              <a:t>system</a:t>
            </a:r>
          </a:p>
          <a:p>
            <a:pPr lvl="2"/>
            <a:r>
              <a:rPr lang="en-US" sz="2200" i="1" dirty="0" smtClean="0">
                <a:latin typeface="Calibri" panose="020F0502020204030204" pitchFamily="34" charset="0"/>
              </a:rPr>
              <a:t>Companies </a:t>
            </a:r>
            <a:r>
              <a:rPr lang="en-US" sz="2200" i="1" dirty="0">
                <a:latin typeface="Calibri" panose="020F0502020204030204" pitchFamily="34" charset="0"/>
              </a:rPr>
              <a:t>must devote appropriate resources to compliance programs and obtain buy-in of key stakeholders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800" dirty="0">
              <a:latin typeface="Gabriola" panose="04040605051002020D02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609600"/>
          </a:xfrm>
        </p:spPr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</a:rPr>
              <a:t>III. Fraud Schemes 101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80699"/>
            <a:ext cx="8229600" cy="3916363"/>
          </a:xfrm>
        </p:spPr>
        <p:txBody>
          <a:bodyPr/>
          <a:lstStyle/>
          <a:p>
            <a:pPr marL="571500" lvl="1" indent="-457200">
              <a:buClr>
                <a:schemeClr val="tx1"/>
              </a:buClr>
              <a:buFontTx/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“The Big Three”</a:t>
            </a:r>
          </a:p>
          <a:p>
            <a:pPr marL="571500" lvl="1" indent="-457200">
              <a:buClr>
                <a:schemeClr val="tx1"/>
              </a:buClr>
              <a:buFontTx/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571500" lvl="1" indent="-457200"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Corruption</a:t>
            </a:r>
          </a:p>
          <a:p>
            <a:pPr marL="571500" lvl="1" indent="-457200"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Asset Misappropriation</a:t>
            </a:r>
          </a:p>
          <a:p>
            <a:pPr marL="571500" lvl="1" indent="-457200">
              <a:buClr>
                <a:schemeClr val="tx1"/>
              </a:buClr>
              <a:buFontTx/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Fraudulent Financial Statements</a:t>
            </a:r>
          </a:p>
          <a:p>
            <a:pPr marL="571500" lvl="1" indent="-457200">
              <a:buClr>
                <a:schemeClr val="tx1"/>
              </a:buClr>
              <a:buFontTx/>
              <a:buAutoNum type="arabicPeriod"/>
            </a:pPr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066800"/>
            <a:ext cx="3457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FB56F1-B2D7-4D55-A85F-E1D28F1C2F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7272"/>
            <a:ext cx="3733800" cy="36576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en-US" sz="2400" i="1" dirty="0"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i="1" dirty="0" smtClean="0">
                <a:latin typeface="Calibri" panose="020F0502020204030204" pitchFamily="34" charset="0"/>
              </a:rPr>
              <a:t>“Dishonest </a:t>
            </a:r>
            <a:r>
              <a:rPr lang="en-US" sz="2400" i="1" dirty="0">
                <a:latin typeface="Calibri" panose="020F0502020204030204" pitchFamily="34" charset="0"/>
              </a:rPr>
              <a:t>or fraudulent conduct by those in power, typically involving </a:t>
            </a:r>
            <a:r>
              <a:rPr lang="en-US" sz="2400" i="1" dirty="0" smtClean="0">
                <a:latin typeface="Calibri" panose="020F0502020204030204" pitchFamily="34" charset="0"/>
              </a:rPr>
              <a:t>bribery.”</a:t>
            </a:r>
            <a:endParaRPr lang="en-US" sz="2400" i="1" dirty="0"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r>
              <a:rPr lang="en-US" sz="2400" i="1" dirty="0" smtClean="0">
                <a:latin typeface="Calibri" panose="020F0502020204030204" pitchFamily="34" charset="0"/>
              </a:rPr>
              <a:t>Starts/ends with “</a:t>
            </a:r>
            <a:r>
              <a:rPr lang="en-US" sz="2400" i="1" u="sng" dirty="0" smtClean="0">
                <a:latin typeface="Calibri" panose="020F0502020204030204" pitchFamily="34" charset="0"/>
              </a:rPr>
              <a:t>I had these friends.”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</a:pPr>
            <a:endParaRPr lang="en-US" sz="2400" i="1" u="sng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45720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i="1" dirty="0">
                <a:latin typeface="Calibri" panose="020F0502020204030204" pitchFamily="34" charset="0"/>
              </a:rPr>
              <a:t>III. Fraud Schemes </a:t>
            </a:r>
            <a:r>
              <a:rPr lang="en-US" sz="2400" b="1" i="1" dirty="0" smtClean="0">
                <a:latin typeface="Calibri" panose="020F0502020204030204" pitchFamily="34" charset="0"/>
              </a:rPr>
              <a:t>101 – 1. Corruption</a:t>
            </a:r>
            <a:endParaRPr lang="en-US" sz="2400" b="1" i="1" dirty="0">
              <a:latin typeface="Calibri" panose="020F0502020204030204" pitchFamily="34" charset="0"/>
            </a:endParaRP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ABEDEF-B284-4CC4-9EF6-1C91A0F48C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7606" y="4343399"/>
            <a:ext cx="8229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r>
              <a:rPr lang="en-US" sz="2400" b="1" i="1" dirty="0" smtClean="0">
                <a:latin typeface="Calibri" panose="020F0502020204030204" pitchFamily="34" charset="0"/>
              </a:rPr>
              <a:t>FUN FACTS: 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panose="020F0502020204030204" pitchFamily="34" charset="0"/>
              </a:rPr>
              <a:t>One </a:t>
            </a:r>
            <a:r>
              <a:rPr lang="en-US" sz="2400" i="1" dirty="0">
                <a:latin typeface="Calibri" panose="020F0502020204030204" pitchFamily="34" charset="0"/>
              </a:rPr>
              <a:t>of the oldest </a:t>
            </a:r>
            <a:r>
              <a:rPr lang="en-US" sz="2400" i="1" dirty="0" smtClean="0">
                <a:latin typeface="Calibri" panose="020F0502020204030204" pitchFamily="34" charset="0"/>
              </a:rPr>
              <a:t>white-collar crimes </a:t>
            </a:r>
            <a:r>
              <a:rPr lang="en-US" sz="2400" i="1" dirty="0">
                <a:latin typeface="Calibri" panose="020F0502020204030204" pitchFamily="34" charset="0"/>
              </a:rPr>
              <a:t>known to </a:t>
            </a:r>
            <a:r>
              <a:rPr lang="en-US" sz="2400" i="1" dirty="0" smtClean="0">
                <a:latin typeface="Calibri" panose="020F0502020204030204" pitchFamily="34" charset="0"/>
              </a:rPr>
              <a:t>man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panose="020F0502020204030204" pitchFamily="34" charset="0"/>
              </a:rPr>
              <a:t>Hardest </a:t>
            </a:r>
            <a:r>
              <a:rPr lang="en-US" sz="2400" i="1" dirty="0">
                <a:latin typeface="Calibri" panose="020F0502020204030204" pitchFamily="34" charset="0"/>
              </a:rPr>
              <a:t>to </a:t>
            </a:r>
            <a:r>
              <a:rPr lang="en-US" sz="2400" i="1" dirty="0" smtClean="0">
                <a:latin typeface="Calibri" panose="020F0502020204030204" pitchFamily="34" charset="0"/>
              </a:rPr>
              <a:t>detect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panose="020F0502020204030204" pitchFamily="34" charset="0"/>
              </a:rPr>
              <a:t>2014 Median loss $200,000</a:t>
            </a:r>
            <a:endParaRPr lang="en-US" sz="2400" i="1" dirty="0"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</a:pPr>
            <a:endParaRPr lang="en-US" sz="2400" i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C:\Users\kbaum\AppData\Local\Microsoft\Windows\Temporary Internet Files\Content.IE5\03ZNUHTX\MP9004422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9720" y="721886"/>
            <a:ext cx="2983884" cy="39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u="sng" dirty="0">
                <a:latin typeface="Calibri" panose="020F0502020204030204" pitchFamily="34" charset="0"/>
              </a:rPr>
              <a:t/>
            </a:r>
            <a:br>
              <a:rPr lang="en-US" b="1" i="1" u="sng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7272"/>
            <a:ext cx="8229600" cy="4322928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en-US" sz="2400" i="1" dirty="0"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i="1" dirty="0" smtClean="0">
                <a:latin typeface="Calibri" panose="020F0502020204030204" pitchFamily="34" charset="0"/>
              </a:rPr>
              <a:t>Common indicators: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>
                <a:latin typeface="Calibri" panose="020F0502020204030204" pitchFamily="34" charset="0"/>
              </a:rPr>
              <a:t>Rising expenses for goods and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Calibri" panose="020F0502020204030204" pitchFamily="34" charset="0"/>
              </a:rPr>
              <a:t>Rapidly </a:t>
            </a:r>
            <a:r>
              <a:rPr lang="en-US" sz="2400" i="1" dirty="0">
                <a:latin typeface="Calibri" panose="020F0502020204030204" pitchFamily="34" charset="0"/>
              </a:rPr>
              <a:t>increasing purchases from one vendor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>
                <a:latin typeface="Calibri" panose="020F0502020204030204" pitchFamily="34" charset="0"/>
              </a:rPr>
              <a:t>Excessive purchases of goods or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>
                <a:latin typeface="Calibri" panose="020F0502020204030204" pitchFamily="34" charset="0"/>
              </a:rPr>
              <a:t>Contracts written to limit competition (for example, sole-source contracts)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>
                <a:latin typeface="Calibri" panose="020F0502020204030204" pitchFamily="34" charset="0"/>
              </a:rPr>
              <a:t>Purchasing becomes an advocate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i="1" dirty="0" smtClean="0"/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45720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i="1" dirty="0" smtClean="0">
                <a:latin typeface="Calibri" panose="020F0502020204030204" pitchFamily="34" charset="0"/>
              </a:rPr>
              <a:t>III. Fraud Schemes 101 - 1</a:t>
            </a:r>
            <a:r>
              <a:rPr lang="en-US" sz="2400" b="1" i="1" dirty="0">
                <a:latin typeface="Calibri" panose="020F0502020204030204" pitchFamily="34" charset="0"/>
              </a:rPr>
              <a:t>. </a:t>
            </a:r>
            <a:r>
              <a:rPr lang="en-US" sz="2400" b="1" i="1" dirty="0" smtClean="0">
                <a:latin typeface="Calibri" panose="020F0502020204030204" pitchFamily="34" charset="0"/>
              </a:rPr>
              <a:t>Corruption </a:t>
            </a:r>
            <a:endParaRPr lang="en-US" sz="2400" b="1" i="1" dirty="0">
              <a:latin typeface="Calibri" panose="020F0502020204030204" pitchFamily="34" charset="0"/>
            </a:endParaRP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ABEDEF-B284-4CC4-9EF6-1C91A0F48C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i="1" dirty="0">
                <a:latin typeface="Calibri" panose="020F0502020204030204" pitchFamily="34" charset="0"/>
              </a:rPr>
              <a:t>III. Fraud Schemes 101 - 1. Corruption </a:t>
            </a:r>
            <a:r>
              <a:rPr lang="en-US" sz="2800" b="1" i="1" dirty="0">
                <a:latin typeface="Calibri" panose="020F0502020204030204" pitchFamily="34" charset="0"/>
              </a:rPr>
              <a:t/>
            </a:r>
            <a:br>
              <a:rPr lang="en-US" sz="2800" b="1" i="1" dirty="0">
                <a:latin typeface="Calibri" panose="020F0502020204030204" pitchFamily="34" charset="0"/>
              </a:rPr>
            </a:br>
            <a:r>
              <a:rPr lang="en-US" sz="2800" b="1" i="1" dirty="0" smtClean="0">
                <a:latin typeface="Calibri" panose="020F0502020204030204" pitchFamily="34" charset="0"/>
              </a:rPr>
              <a:t>% </a:t>
            </a:r>
            <a:r>
              <a:rPr lang="en-US" b="1" i="1" dirty="0" smtClean="0">
                <a:latin typeface="Calibri" panose="020F0502020204030204" pitchFamily="34" charset="0"/>
              </a:rPr>
              <a:t>Bribery and Corruption Cases Reported by Industry 2014:</a:t>
            </a:r>
          </a:p>
        </p:txBody>
      </p:sp>
      <p:sp>
        <p:nvSpPr>
          <p:cNvPr id="3891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63FF35-802E-4040-AAB6-F18ED1D857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6154579"/>
            <a:ext cx="6288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Source: Data from ACFE Report to the Nations on Occupational Fraud and Abuse; 2014 Global Fraud Study</a:t>
            </a:r>
            <a:endParaRPr lang="en-US" sz="1000" i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346660"/>
              </p:ext>
            </p:extLst>
          </p:nvPr>
        </p:nvGraphicFramePr>
        <p:xfrm>
          <a:off x="609600" y="13716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4177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I. Financial Fraud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648200" cy="5029200"/>
          </a:xfrm>
        </p:spPr>
        <p:txBody>
          <a:bodyPr/>
          <a:lstStyle/>
          <a:p>
            <a:r>
              <a:rPr lang="en-US" sz="24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According to PwC’s 2014 Economic Crime Survey</a:t>
            </a:r>
            <a:r>
              <a:rPr lang="en-US" sz="2400" i="1" baseline="30000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1</a:t>
            </a:r>
            <a:r>
              <a:rPr lang="en-US" sz="24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:  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One in every three companies reports being victimized by economic crime</a:t>
            </a:r>
          </a:p>
          <a:p>
            <a:pPr marL="338138" lvl="1" indent="0">
              <a:buNone/>
            </a:pPr>
            <a:endParaRPr lang="en-US" sz="2000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Crimes evolve and follow business megatrends</a:t>
            </a:r>
          </a:p>
          <a:p>
            <a:pPr lvl="1"/>
            <a:endParaRPr lang="en-US" sz="2000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Greatest risk are “systemic” crimes (bribery, corruption, antitrust and money laundering) compared to “episodic crimes” (asset misappropriation)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7" name="Picture 3" descr="C:\Users\kbaum\AppData\Local\Microsoft\Windows\Temporary Internet Files\Content.IE5\4Q9SHLVN\MP9004424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3844" y="1594556"/>
            <a:ext cx="4560714" cy="33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586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baseline="30000" dirty="0" smtClean="0"/>
              <a:t>1</a:t>
            </a:r>
            <a:r>
              <a:rPr lang="en-US" sz="1000" i="1" dirty="0" smtClean="0"/>
              <a:t>2014 Global Economic Crime Survey, PricewaterhouseCoopers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605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7675"/>
            <a:ext cx="8229600" cy="4032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i="1" dirty="0" smtClean="0">
                <a:latin typeface="Calibri" panose="020F0502020204030204" pitchFamily="34" charset="0"/>
              </a:rPr>
              <a:t>Proactive analysis of quality and pricing issues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i="1" dirty="0" smtClean="0">
                <a:latin typeface="Calibri" panose="020F0502020204030204" pitchFamily="34" charset="0"/>
              </a:rPr>
              <a:t>Extensive background investigations for vendors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i="1" dirty="0" smtClean="0">
                <a:latin typeface="Calibri" panose="020F0502020204030204" pitchFamily="34" charset="0"/>
              </a:rPr>
              <a:t>Enforced right to audit clauses (conducted by “disinterested” parties)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i="1" dirty="0">
                <a:latin typeface="Calibri" panose="020F0502020204030204" pitchFamily="34" charset="0"/>
              </a:rPr>
              <a:t>Mechanisms to report waste and abuse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i="1" dirty="0" smtClean="0">
                <a:latin typeface="Calibri" panose="020F0502020204030204" pitchFamily="34" charset="0"/>
              </a:rPr>
              <a:t>Code of conduct policies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i="1" dirty="0" smtClean="0">
                <a:latin typeface="Calibri" panose="020F0502020204030204" pitchFamily="34" charset="0"/>
              </a:rPr>
              <a:t>Identify vendor’s fraud policy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228600" y="533400"/>
            <a:ext cx="82296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Calibri" panose="020F0502020204030204" pitchFamily="34" charset="0"/>
              </a:rPr>
              <a:t>III. Fraud Schemes 101 - 1. Corruption </a:t>
            </a:r>
            <a:endParaRPr lang="en-US" sz="2400" b="1" i="1" dirty="0" smtClean="0">
              <a:latin typeface="Calibri" panose="020F0502020204030204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latin typeface="Calibri" panose="020F0502020204030204" pitchFamily="34" charset="0"/>
              </a:rPr>
              <a:t>Prevention </a:t>
            </a:r>
            <a:r>
              <a:rPr lang="en-US" sz="2400" b="1" i="1" dirty="0">
                <a:latin typeface="Calibri" panose="020F0502020204030204" pitchFamily="34" charset="0"/>
              </a:rPr>
              <a:t>and detection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DF4B70-5CCB-493B-858A-DA1B122B41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771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7675"/>
            <a:ext cx="8229600" cy="4032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228600" y="533400"/>
            <a:ext cx="82296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Calibri" panose="020F0502020204030204" pitchFamily="34" charset="0"/>
              </a:rPr>
              <a:t>III. Fraud Schemes 101 - 1. Corruption </a:t>
            </a:r>
            <a:endParaRPr lang="en-US" sz="2400" b="1" i="1" dirty="0" smtClean="0">
              <a:latin typeface="Calibri" panose="020F0502020204030204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latin typeface="Calibri" panose="020F0502020204030204" pitchFamily="34" charset="0"/>
              </a:rPr>
              <a:t>Sample DOJ Settlements</a:t>
            </a:r>
            <a:endParaRPr lang="en-US" sz="2400" b="1" i="1" dirty="0">
              <a:latin typeface="Calibri" panose="020F0502020204030204" pitchFamily="34" charset="0"/>
            </a:endParaRP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DF4B70-5CCB-493B-858A-DA1B122B41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705805"/>
              </p:ext>
            </p:extLst>
          </p:nvPr>
        </p:nvGraphicFramePr>
        <p:xfrm>
          <a:off x="457200" y="1447800"/>
          <a:ext cx="8382002" cy="386784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{93296810-A885-4BE3-A3E7-6D5BEEA58F35}</a:tableStyleId>
              </a:tblPr>
              <a:tblGrid>
                <a:gridCol w="1208943"/>
                <a:gridCol w="2256693"/>
                <a:gridCol w="1487364"/>
                <a:gridCol w="3429002"/>
              </a:tblGrid>
              <a:tr h="352178">
                <a:tc>
                  <a:txBody>
                    <a:bodyPr/>
                    <a:lstStyle/>
                    <a:p>
                      <a:pPr marL="0" marR="0" indent="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400" dirty="0">
                          <a:effectLst/>
                        </a:rPr>
                        <a:t>Date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" marR="4052" marT="4052" marB="4052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400" dirty="0">
                          <a:effectLst/>
                        </a:rPr>
                        <a:t>Company (HQ country)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" marR="4052" marT="4052" marB="4052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9538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400" dirty="0">
                          <a:effectLst/>
                        </a:rPr>
                        <a:t>DOJ Settlement Amount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" marR="4052" marT="4052" marB="4052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400" dirty="0">
                          <a:effectLst/>
                        </a:rPr>
                        <a:t>Charge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" marR="4052" marT="4052" marB="4052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86200">
                <a:tc>
                  <a:txBody>
                    <a:bodyPr/>
                    <a:lstStyle/>
                    <a:p>
                      <a:pPr marL="0" marR="0" indent="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4/1/2010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Daimler AG (Germany)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$195 million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7780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Made illegal payments to foreign officials worth tens of millions of dollars in at least 22 countries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378946">
                <a:tc>
                  <a:txBody>
                    <a:bodyPr/>
                    <a:lstStyle/>
                    <a:p>
                      <a:pPr marL="0" marR="0" indent="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2/11/2009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" marR="4052" marT="4052" marB="4052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KBR/Halliburton (U.S.)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" marR="4052" marT="4052" marB="4052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$579 million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" marR="4052" marT="4052" marB="4052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7780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Led four-company global consortium that bribed Nigerian officials to win construction contracts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" marR="4052" marT="4052" marB="4052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853212">
                <a:tc>
                  <a:txBody>
                    <a:bodyPr/>
                    <a:lstStyle/>
                    <a:p>
                      <a:pPr marL="0" marR="0" indent="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2/5/2010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" marR="4052" marT="4052" marB="4052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BAE Systems (U.S.)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" marR="4052" marT="4052" marB="4052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$448 million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" marR="4052" marT="4052" marB="4052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7780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Paid $2 billion in bribes to Saudi Arabian ambassador Bandar bin Sultan in a </a:t>
                      </a:r>
                      <a:r>
                        <a:rPr lang="en-US" sz="1600" dirty="0" smtClean="0">
                          <a:effectLst/>
                        </a:rPr>
                        <a:t>multi-billion-dollar arms </a:t>
                      </a:r>
                      <a:r>
                        <a:rPr lang="en-US" sz="1600" dirty="0">
                          <a:effectLst/>
                        </a:rPr>
                        <a:t>deal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" marR="4052" marT="4052" marB="4052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1366" y="5392579"/>
            <a:ext cx="624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Source: US Department of Justice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6866" y="990600"/>
            <a:ext cx="5248275" cy="5029200"/>
          </a:xfrm>
        </p:spPr>
        <p:txBody>
          <a:bodyPr/>
          <a:lstStyle/>
          <a:p>
            <a:pPr marL="406400" lvl="1" indent="0">
              <a:buNone/>
            </a:pPr>
            <a:r>
              <a:rPr lang="en-US" sz="2200" b="1" i="1" u="sng" dirty="0" smtClean="0">
                <a:latin typeface="Calibri" panose="020F0502020204030204" pitchFamily="34" charset="0"/>
              </a:rPr>
              <a:t>Billing Scandals</a:t>
            </a:r>
          </a:p>
          <a:p>
            <a:pPr marL="781050" lvl="1" indent="-374650"/>
            <a:r>
              <a:rPr lang="en-US" sz="2200" i="1" dirty="0" smtClean="0">
                <a:latin typeface="Calibri" panose="020F0502020204030204" pitchFamily="34" charset="0"/>
              </a:rPr>
              <a:t>The creation of a fictitious entity to receive payment for a fictitious purpose</a:t>
            </a:r>
          </a:p>
          <a:p>
            <a:pPr marL="781050" lvl="1" indent="-374650"/>
            <a:r>
              <a:rPr lang="en-US" sz="2200" i="1" dirty="0" smtClean="0">
                <a:latin typeface="Calibri" panose="020F0502020204030204" pitchFamily="34" charset="0"/>
              </a:rPr>
              <a:t>Purchasing personal items from legitimate vendors</a:t>
            </a:r>
          </a:p>
          <a:p>
            <a:pPr marL="781050" lvl="1" indent="-374650"/>
            <a:r>
              <a:rPr lang="en-US" sz="2200" i="1" dirty="0" smtClean="0">
                <a:latin typeface="Calibri" panose="020F0502020204030204" pitchFamily="34" charset="0"/>
              </a:rPr>
              <a:t>Often conducted through:</a:t>
            </a:r>
          </a:p>
          <a:p>
            <a:pPr marL="1600200" lvl="3">
              <a:buFontTx/>
              <a:buChar char="•"/>
            </a:pPr>
            <a:r>
              <a:rPr lang="en-US" sz="2000" i="1" dirty="0" smtClean="0">
                <a:latin typeface="Calibri" panose="020F0502020204030204" pitchFamily="34" charset="0"/>
              </a:rPr>
              <a:t>Normal business process by a “sleepy” manager</a:t>
            </a:r>
          </a:p>
          <a:p>
            <a:pPr marL="1600200" lvl="3">
              <a:buFontTx/>
              <a:buChar char="•"/>
            </a:pPr>
            <a:r>
              <a:rPr lang="en-US" sz="2000" i="1" dirty="0" smtClean="0">
                <a:latin typeface="Calibri" panose="020F0502020204030204" pitchFamily="34" charset="0"/>
              </a:rPr>
              <a:t>Forge approvals and all receiving documents</a:t>
            </a:r>
            <a:endParaRPr lang="en-US" sz="2400" dirty="0"/>
          </a:p>
          <a:p>
            <a:pPr marL="344487" indent="0">
              <a:buNone/>
            </a:pPr>
            <a:r>
              <a:rPr lang="en-US" sz="2400" i="1" dirty="0" smtClean="0">
                <a:latin typeface="Calibri" panose="020F0502020204030204" pitchFamily="34" charset="0"/>
              </a:rPr>
              <a:t>FUN FACTS:</a:t>
            </a:r>
          </a:p>
          <a:p>
            <a:pPr marL="687387" indent="-342900"/>
            <a:r>
              <a:rPr lang="en-US" sz="2000" i="1" dirty="0" smtClean="0">
                <a:latin typeface="Calibri" panose="020F0502020204030204" pitchFamily="34" charset="0"/>
              </a:rPr>
              <a:t>Most common of all frauds</a:t>
            </a:r>
          </a:p>
          <a:p>
            <a:pPr marL="687387" indent="-342900"/>
            <a:r>
              <a:rPr lang="en-US" sz="2000" i="1" dirty="0" smtClean="0">
                <a:latin typeface="Calibri" panose="020F0502020204030204" pitchFamily="34" charset="0"/>
              </a:rPr>
              <a:t>Easier to detect</a:t>
            </a:r>
          </a:p>
          <a:p>
            <a:pPr marL="687387" indent="-342900"/>
            <a:r>
              <a:rPr lang="en-US" sz="2000" i="1" dirty="0" smtClean="0">
                <a:latin typeface="Calibri" panose="020F0502020204030204" pitchFamily="34" charset="0"/>
              </a:rPr>
              <a:t>2014 median loss $130,000</a:t>
            </a:r>
          </a:p>
          <a:p>
            <a:pPr marL="344487" indent="0">
              <a:buNone/>
            </a:pPr>
            <a:endParaRPr lang="en-US" sz="2800" i="1" dirty="0" smtClean="0">
              <a:latin typeface="Calibri" panose="020F0502020204030204" pitchFamily="34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Calibri" panose="020F0502020204030204" pitchFamily="34" charset="0"/>
              </a:rPr>
              <a:t>III. Fraud Schemes 101 </a:t>
            </a:r>
            <a:r>
              <a:rPr lang="en-US" sz="2400" b="1" i="1" dirty="0" smtClean="0">
                <a:latin typeface="Calibri" panose="020F0502020204030204" pitchFamily="34" charset="0"/>
              </a:rPr>
              <a:t>– 2. Asset Misappropriation</a:t>
            </a:r>
            <a:endParaRPr lang="en-US" sz="2400" b="1" i="1" dirty="0">
              <a:latin typeface="Calibri" panose="020F0502020204030204" pitchFamily="34" charset="0"/>
            </a:endParaRPr>
          </a:p>
        </p:txBody>
      </p:sp>
      <p:sp>
        <p:nvSpPr>
          <p:cNvPr id="4096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89DDB9-223B-4708-A13E-AE720BE54E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/>
          </a:p>
        </p:txBody>
      </p:sp>
      <p:pic>
        <p:nvPicPr>
          <p:cNvPr id="4102" name="Picture 6" descr="C:\Users\kbaum\AppData\Local\Microsoft\Windows\Temporary Internet Files\Content.IE5\MG5E5AQ9\MP9003096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65027"/>
            <a:ext cx="2953466" cy="4140373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Calibri" panose="020F0502020204030204" pitchFamily="34" charset="0"/>
              </a:rPr>
              <a:t>III. Fraud Schemes 101 – 2. Asset Misappropriation </a:t>
            </a:r>
            <a:endParaRPr lang="en-US" b="1" u="sng" dirty="0" smtClean="0">
              <a:latin typeface="Calibri" panose="020F0502020204030204" pitchFamily="34" charset="0"/>
            </a:endParaRPr>
          </a:p>
        </p:txBody>
      </p:sp>
      <p:sp>
        <p:nvSpPr>
          <p:cNvPr id="4301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2E4E74-0FE9-483B-B1D9-4234555F51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1325" y="5882563"/>
            <a:ext cx="51106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Source: ACFE </a:t>
            </a:r>
            <a:r>
              <a:rPr lang="en-US" sz="1000" i="1" dirty="0">
                <a:latin typeface="Calibri" panose="020F0502020204030204" pitchFamily="34" charset="0"/>
              </a:rPr>
              <a:t>Report to the Nations on Occupational Fraud and Abuse; 2014 Global Fraud </a:t>
            </a:r>
            <a:r>
              <a:rPr lang="en-US" sz="1000" i="1" dirty="0" smtClean="0">
                <a:latin typeface="Calibri" panose="020F0502020204030204" pitchFamily="34" charset="0"/>
              </a:rPr>
              <a:t>Study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3" descr="Slide Art 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3" b="33461"/>
          <a:stretch/>
        </p:blipFill>
        <p:spPr>
          <a:xfrm>
            <a:off x="0" y="1066800"/>
            <a:ext cx="9144000" cy="4542837"/>
          </a:xfrm>
        </p:spPr>
      </p:pic>
    </p:spTree>
    <p:extLst>
      <p:ext uri="{BB962C8B-B14F-4D97-AF65-F5344CB8AC3E}">
        <p14:creationId xmlns:p14="http://schemas.microsoft.com/office/powerpoint/2010/main" val="419341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321" y="1016758"/>
            <a:ext cx="8141767" cy="4850642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400" b="1" i="1" dirty="0">
                <a:latin typeface="Calibri" panose="020F0502020204030204" pitchFamily="34" charset="0"/>
              </a:rPr>
              <a:t>Asset Misappropriation – Prevention and Detection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400" i="1" dirty="0" smtClean="0">
                <a:latin typeface="Calibri" panose="020F0502020204030204" pitchFamily="34" charset="0"/>
              </a:rPr>
              <a:t>Analyze:</a:t>
            </a:r>
          </a:p>
          <a:p>
            <a:pPr marL="781050" lvl="1" indent="-37465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Calibri" panose="020F0502020204030204" pitchFamily="34" charset="0"/>
              </a:rPr>
              <a:t>Voided and/or missing checks</a:t>
            </a:r>
          </a:p>
          <a:p>
            <a:pPr marL="781050" lvl="1" indent="-37465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Calibri" panose="020F0502020204030204" pitchFamily="34" charset="0"/>
              </a:rPr>
              <a:t>Checks payable to employees</a:t>
            </a:r>
          </a:p>
          <a:p>
            <a:pPr marL="781050" lvl="1" indent="-37465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Calibri" panose="020F0502020204030204" pitchFamily="34" charset="0"/>
              </a:rPr>
              <a:t>Altered endorsements and/or payees</a:t>
            </a:r>
          </a:p>
          <a:p>
            <a:pPr marL="781050" lvl="1" indent="-37465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Calibri" panose="020F0502020204030204" pitchFamily="34" charset="0"/>
              </a:rPr>
              <a:t>Returned checks</a:t>
            </a:r>
          </a:p>
          <a:p>
            <a:pPr marL="781050" lvl="1" indent="-37465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Calibri" panose="020F0502020204030204" pitchFamily="34" charset="0"/>
              </a:rPr>
              <a:t>Duplicate checks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400" i="1" dirty="0" smtClean="0">
                <a:latin typeface="Calibri" panose="020F0502020204030204" pitchFamily="34" charset="0"/>
              </a:rPr>
              <a:t>Controls to prevent theft:</a:t>
            </a:r>
          </a:p>
          <a:p>
            <a:pPr marL="781050" lvl="1" indent="-37465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Calibri" panose="020F0502020204030204" pitchFamily="34" charset="0"/>
              </a:rPr>
              <a:t>Rotate bank reconciliation</a:t>
            </a:r>
          </a:p>
          <a:p>
            <a:pPr marL="781050" lvl="1" indent="-37465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Calibri" panose="020F0502020204030204" pitchFamily="34" charset="0"/>
              </a:rPr>
              <a:t>Use bank assistance, such as positive pay</a:t>
            </a:r>
          </a:p>
          <a:p>
            <a:pPr marL="781050" lvl="1" indent="-37465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Calibri" panose="020F0502020204030204" pitchFamily="34" charset="0"/>
              </a:rPr>
              <a:t>Account confirmations</a:t>
            </a:r>
          </a:p>
          <a:p>
            <a:pPr marL="781050" lvl="1" indent="-37465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Calibri" panose="020F0502020204030204" pitchFamily="34" charset="0"/>
              </a:rPr>
              <a:t>Background checks!!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400" dirty="0" smtClean="0"/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217488" y="304800"/>
            <a:ext cx="82296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0" hangingPunct="0"/>
            <a:r>
              <a:rPr lang="en-US" sz="2400" b="1" i="1" dirty="0">
                <a:latin typeface="Calibri" panose="020F0502020204030204" pitchFamily="34" charset="0"/>
              </a:rPr>
              <a:t>III. Fraud Schemes 101 – 2. Asset </a:t>
            </a:r>
            <a:r>
              <a:rPr lang="en-US" sz="2400" b="1" i="1" dirty="0" smtClean="0">
                <a:latin typeface="Calibri" panose="020F0502020204030204" pitchFamily="34" charset="0"/>
              </a:rPr>
              <a:t>Misappropriation</a:t>
            </a:r>
            <a:endParaRPr lang="en-US" sz="2400" b="1" i="1" dirty="0">
              <a:latin typeface="Calibri" panose="020F0502020204030204" pitchFamily="34" charset="0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3813" y="1524000"/>
            <a:ext cx="2743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533EDB-A747-43A7-9CB0-EB7A2785C7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b="1" i="1" dirty="0">
                <a:latin typeface="Calibri" panose="020F0502020204030204" pitchFamily="34" charset="0"/>
              </a:rPr>
              <a:t>III. Fraud Schemes 101 – 2. Asset Misappropriation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038600" cy="41148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sz="2400" i="1" dirty="0" smtClean="0">
                <a:latin typeface="Calibri" panose="020F0502020204030204" pitchFamily="34" charset="0"/>
              </a:rPr>
              <a:t>Other helpful controls:</a:t>
            </a:r>
          </a:p>
          <a:p>
            <a:pPr marL="1092200" lvl="1" indent="-457200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400" i="1" dirty="0" smtClean="0">
                <a:latin typeface="Calibri" panose="020F0502020204030204" pitchFamily="34" charset="0"/>
              </a:rPr>
              <a:t>Use pre-numbered POs  provided to vendors who include them on their invoice</a:t>
            </a:r>
          </a:p>
          <a:p>
            <a:pPr marL="1092200" lvl="1" indent="-457200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400" i="1" dirty="0" smtClean="0">
                <a:latin typeface="Calibri" panose="020F0502020204030204" pitchFamily="34" charset="0"/>
              </a:rPr>
              <a:t>Extensive due diligence on new or unfamiliar vendors and their management</a:t>
            </a:r>
          </a:p>
          <a:p>
            <a:pPr marL="1092200" lvl="1" indent="-457200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400" i="1" dirty="0" smtClean="0">
                <a:latin typeface="Calibri" panose="020F0502020204030204" pitchFamily="34" charset="0"/>
              </a:rPr>
              <a:t>Analyze expenditure variances by vendor and category</a:t>
            </a:r>
          </a:p>
          <a:p>
            <a:pPr marL="1587500" lvl="2" indent="-381000" fontAlgn="auto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US" dirty="0" smtClean="0"/>
          </a:p>
          <a:p>
            <a:pPr marL="1092200" lvl="1" indent="-457200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dirty="0" smtClean="0"/>
          </a:p>
          <a:p>
            <a:pPr marL="533400" indent="-533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228600" y="457200"/>
            <a:ext cx="82296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608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A0362A-B551-4B9F-823C-724F57F4DC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/>
          </a:p>
        </p:txBody>
      </p:sp>
      <p:pic>
        <p:nvPicPr>
          <p:cNvPr id="10242" name="Picture 2" descr="C:\Users\kbaum\AppData\Local\Microsoft\Windows\Temporary Internet Files\Content.IE5\C3R9B6AG\MP9003852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114800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949101"/>
            <a:ext cx="75438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400" b="1" i="1" dirty="0">
                <a:latin typeface="Calibri" panose="020F0502020204030204" pitchFamily="34" charset="0"/>
              </a:rPr>
              <a:t>Asset Misappropriation – Prevention and Detection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23275" cy="517525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Most </a:t>
            </a:r>
            <a:r>
              <a:rPr lang="en-US" sz="2400" b="1" dirty="0">
                <a:latin typeface="Calibri" panose="020F0502020204030204" pitchFamily="34" charset="0"/>
              </a:rPr>
              <a:t>common schemes:</a:t>
            </a:r>
          </a:p>
          <a:p>
            <a:pPr lvl="1"/>
            <a:r>
              <a:rPr lang="en-US" sz="2400" i="1" dirty="0">
                <a:latin typeface="Calibri" panose="020F0502020204030204" pitchFamily="34" charset="0"/>
              </a:rPr>
              <a:t>Improper revenue recognition</a:t>
            </a:r>
          </a:p>
          <a:p>
            <a:pPr lvl="1"/>
            <a:r>
              <a:rPr lang="en-US" sz="2400" i="1" dirty="0">
                <a:latin typeface="Calibri" panose="020F0502020204030204" pitchFamily="34" charset="0"/>
              </a:rPr>
              <a:t>Concealed liabilities</a:t>
            </a:r>
          </a:p>
          <a:p>
            <a:pPr lvl="1"/>
            <a:r>
              <a:rPr lang="en-US" sz="2400" i="1" dirty="0">
                <a:latin typeface="Calibri" panose="020F0502020204030204" pitchFamily="34" charset="0"/>
              </a:rPr>
              <a:t>Capitalized </a:t>
            </a:r>
            <a:r>
              <a:rPr lang="en-US" sz="2400" i="1" dirty="0" smtClean="0">
                <a:latin typeface="Calibri" panose="020F0502020204030204" pitchFamily="34" charset="0"/>
              </a:rPr>
              <a:t>expense</a:t>
            </a:r>
          </a:p>
          <a:p>
            <a:pPr lvl="1"/>
            <a:r>
              <a:rPr lang="en-US" sz="2400" i="1" dirty="0" smtClean="0">
                <a:latin typeface="Calibri" panose="020F0502020204030204" pitchFamily="34" charset="0"/>
              </a:rPr>
              <a:t>Improper asset valuation</a:t>
            </a:r>
          </a:p>
          <a:p>
            <a:pPr lvl="1"/>
            <a:r>
              <a:rPr lang="en-US" sz="2400" i="1" dirty="0" smtClean="0">
                <a:latin typeface="Calibri" panose="020F0502020204030204" pitchFamily="34" charset="0"/>
              </a:rPr>
              <a:t>Improper </a:t>
            </a:r>
            <a:r>
              <a:rPr lang="en-US" sz="2400" i="1" dirty="0">
                <a:latin typeface="Calibri" panose="020F0502020204030204" pitchFamily="34" charset="0"/>
              </a:rPr>
              <a:t>disclosures of:</a:t>
            </a:r>
          </a:p>
          <a:p>
            <a:pPr lvl="2"/>
            <a:r>
              <a:rPr lang="en-US" sz="2400" i="1" dirty="0">
                <a:latin typeface="Calibri" panose="020F0502020204030204" pitchFamily="34" charset="0"/>
              </a:rPr>
              <a:t>Significant events</a:t>
            </a:r>
          </a:p>
          <a:p>
            <a:pPr lvl="2"/>
            <a:r>
              <a:rPr lang="en-US" sz="2400" i="1" dirty="0">
                <a:latin typeface="Calibri" panose="020F0502020204030204" pitchFamily="34" charset="0"/>
              </a:rPr>
              <a:t>Related party transactions</a:t>
            </a:r>
          </a:p>
          <a:p>
            <a:pPr marL="0" indent="0">
              <a:buClr>
                <a:schemeClr val="tx1"/>
              </a:buClr>
              <a:buFont typeface="Arial" charset="0"/>
              <a:buNone/>
            </a:pPr>
            <a:r>
              <a:rPr lang="en-US" sz="2400" dirty="0" smtClean="0"/>
              <a:t>FUN FACTS</a:t>
            </a:r>
          </a:p>
          <a:p>
            <a:pPr>
              <a:buClr>
                <a:schemeClr val="tx1"/>
              </a:buClr>
            </a:pPr>
            <a:r>
              <a:rPr lang="en-US" sz="2400" i="1" dirty="0" smtClean="0">
                <a:latin typeface="Calibri" panose="020F0502020204030204" pitchFamily="34" charset="0"/>
              </a:rPr>
              <a:t>FFS were only 9</a:t>
            </a:r>
            <a:r>
              <a:rPr lang="en-US" sz="2400" i="1" dirty="0">
                <a:latin typeface="Calibri" panose="020F0502020204030204" pitchFamily="34" charset="0"/>
              </a:rPr>
              <a:t>% of the total fraud cases </a:t>
            </a:r>
            <a:r>
              <a:rPr lang="en-US" sz="2400" i="1" dirty="0" smtClean="0">
                <a:latin typeface="Calibri" panose="020F0502020204030204" pitchFamily="34" charset="0"/>
              </a:rPr>
              <a:t>reported</a:t>
            </a:r>
          </a:p>
          <a:p>
            <a:pPr>
              <a:buClr>
                <a:schemeClr val="tx1"/>
              </a:buClr>
            </a:pPr>
            <a:r>
              <a:rPr lang="en-US" sz="2400" i="1" dirty="0" smtClean="0">
                <a:latin typeface="Calibri" panose="020F0502020204030204" pitchFamily="34" charset="0"/>
              </a:rPr>
              <a:t>2014 Median loss reported $</a:t>
            </a:r>
            <a:r>
              <a:rPr lang="en-US" sz="2400" i="1" dirty="0">
                <a:latin typeface="Calibri" panose="020F0502020204030204" pitchFamily="34" charset="0"/>
              </a:rPr>
              <a:t>1 </a:t>
            </a:r>
            <a:r>
              <a:rPr lang="en-US" sz="2400" i="1" dirty="0" smtClean="0">
                <a:latin typeface="Calibri" panose="020F0502020204030204" pitchFamily="34" charset="0"/>
              </a:rPr>
              <a:t>million </a:t>
            </a:r>
            <a:r>
              <a:rPr lang="en-US" sz="2400" i="1" dirty="0">
                <a:latin typeface="Calibri" panose="020F0502020204030204" pitchFamily="34" charset="0"/>
              </a:rPr>
              <a:t>(down from $4M in 2010)  </a:t>
            </a:r>
          </a:p>
          <a:p>
            <a:pPr marL="0" indent="0">
              <a:buClr>
                <a:schemeClr val="tx1"/>
              </a:buClr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Calibri" panose="020F0502020204030204" pitchFamily="34" charset="0"/>
              </a:rPr>
              <a:t>III. Fraud Schemes 101 </a:t>
            </a:r>
            <a:r>
              <a:rPr lang="en-US" b="1" i="1" dirty="0" smtClean="0">
                <a:latin typeface="Calibri" panose="020F0502020204030204" pitchFamily="34" charset="0"/>
              </a:rPr>
              <a:t>– 3. Fraudulent Financial Statements</a:t>
            </a:r>
          </a:p>
        </p:txBody>
      </p:sp>
      <p:sp>
        <p:nvSpPr>
          <p:cNvPr id="5222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33B35A-7B27-4B8B-8158-D8D4958C41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/>
          </a:p>
        </p:txBody>
      </p:sp>
      <p:pic>
        <p:nvPicPr>
          <p:cNvPr id="12293" name="Picture 5" descr="C:\Users\kbaum\AppData\Local\Microsoft\Windows\Temporary Internet Files\Content.IE5\QGEY4S31\MP90044833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61" y="17907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Calibri" panose="020F0502020204030204" pitchFamily="34" charset="0"/>
              </a:rPr>
              <a:t>III. Fraud Schemes 101 </a:t>
            </a:r>
            <a:r>
              <a:rPr lang="en-US" b="1" i="1" dirty="0" smtClean="0">
                <a:latin typeface="Calibri" panose="020F0502020204030204" pitchFamily="34" charset="0"/>
              </a:rPr>
              <a:t>– 3. Fraudulent Financial Statements</a:t>
            </a:r>
          </a:p>
        </p:txBody>
      </p:sp>
      <p:sp>
        <p:nvSpPr>
          <p:cNvPr id="5222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33B35A-7B27-4B8B-8158-D8D4958C41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72200" y="3304829"/>
            <a:ext cx="297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2003 </a:t>
            </a:r>
            <a:r>
              <a:rPr lang="en-US" b="1" dirty="0" smtClean="0">
                <a:latin typeface="Calibri" panose="020F0502020204030204" pitchFamily="34" charset="0"/>
              </a:rPr>
              <a:t>– </a:t>
            </a:r>
            <a:r>
              <a:rPr lang="en-US" b="1" dirty="0" err="1" smtClean="0">
                <a:latin typeface="Calibri" panose="020F0502020204030204" pitchFamily="34" charset="0"/>
              </a:rPr>
              <a:t>Parmalat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€14B “hole” in the accounting records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9" name="Picture 8" descr="http://cdn3.list25.com/wp-content/uploads/2013/01/Slide2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1"/>
            <a:ext cx="3048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6730" y="3985974"/>
            <a:ext cx="2518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2003 – HealthSouth </a:t>
            </a:r>
            <a:r>
              <a:rPr lang="en-US" sz="1600" dirty="0" smtClean="0">
                <a:latin typeface="Calibri" panose="020F0502020204030204" pitchFamily="34" charset="0"/>
              </a:rPr>
              <a:t>$1.4B embezzlement hidden by fake accounting entries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8" name="Picture 7" descr="http://cdn2.list25.com/wp-content/uploads/2013/01/Slide6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971800" cy="24962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57400" y="4777026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2001 – Enron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Hid billions in debt in offshore SPE’s 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6" name="Picture 5" descr="http://cdn.list25.com/wp-content/uploads/2013/01/Slide10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375476" cy="1657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581400" y="5459668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2002 – </a:t>
            </a:r>
            <a:r>
              <a:rPr lang="en-US" b="1" dirty="0" err="1" smtClean="0">
                <a:latin typeface="Calibri" panose="020F0502020204030204" pitchFamily="34" charset="0"/>
              </a:rPr>
              <a:t>Worldcom</a:t>
            </a:r>
            <a:endParaRPr lang="en-US" b="1" dirty="0" smtClean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$11B in overstated assets and $3.8B in fraudulent accounts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6399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http://list25.com/25-biggest-corporate-scandals-ever/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4861432"/>
            <a:ext cx="20505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</a:rPr>
              <a:t>http://www.cnbc.com/id/45499018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3556" y="589946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i="1" dirty="0" smtClean="0">
                <a:latin typeface="Calibri" panose="020F0502020204030204" pitchFamily="34" charset="0"/>
              </a:rPr>
              <a:t>Photo </a:t>
            </a:r>
            <a:r>
              <a:rPr lang="en-US" sz="1000" i="1" dirty="0">
                <a:latin typeface="Calibri" panose="020F0502020204030204" pitchFamily="34" charset="0"/>
              </a:rPr>
              <a:t>©2004 Allan </a:t>
            </a:r>
            <a:r>
              <a:rPr lang="en-US" sz="1000" i="1" dirty="0" err="1">
                <a:latin typeface="Calibri" panose="020F0502020204030204" pitchFamily="34" charset="0"/>
              </a:rPr>
              <a:t>Tannenbaum</a:t>
            </a:r>
            <a:endParaRPr lang="en-US" sz="1000" b="1" i="1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97385"/>
            <a:ext cx="2381250" cy="159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96000" y="3124200"/>
            <a:ext cx="2472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</a:rPr>
              <a:t>http://www.economist.com/node/2327955</a:t>
            </a:r>
          </a:p>
        </p:txBody>
      </p:sp>
    </p:spTree>
    <p:extLst>
      <p:ext uri="{BB962C8B-B14F-4D97-AF65-F5344CB8AC3E}">
        <p14:creationId xmlns:p14="http://schemas.microsoft.com/office/powerpoint/2010/main" val="1025990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990" y="1066800"/>
            <a:ext cx="5867399" cy="506744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smtClean="0">
                <a:latin typeface="Calibri" panose="020F0502020204030204" pitchFamily="34" charset="0"/>
              </a:rPr>
              <a:t>Olympus 13 year accounting fraud </a:t>
            </a:r>
            <a:r>
              <a:rPr lang="en-US" sz="2400" b="1" i="1" dirty="0" err="1" smtClean="0">
                <a:latin typeface="Calibri" panose="020F0502020204030204" pitchFamily="34" charset="0"/>
              </a:rPr>
              <a:t>coverup</a:t>
            </a:r>
            <a:endParaRPr lang="en-US" sz="2400" b="1" i="1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i="1" dirty="0" smtClean="0">
                <a:latin typeface="Calibri" panose="020F0502020204030204" pitchFamily="34" charset="0"/>
              </a:rPr>
              <a:t>In April 2014, litigation continues as 6 banks filed suit for damages </a:t>
            </a:r>
          </a:p>
          <a:p>
            <a:pPr lvl="1"/>
            <a:r>
              <a:rPr lang="en-US" sz="2400" i="1" dirty="0" smtClean="0">
                <a:latin typeface="Calibri" panose="020F0502020204030204" pitchFamily="34" charset="0"/>
              </a:rPr>
              <a:t>Whistleblower Michael Woodford (former CEO) fired after blowing whistle on the $1.7 billion accounting fraud in 2011</a:t>
            </a:r>
          </a:p>
          <a:p>
            <a:pPr lvl="1"/>
            <a:r>
              <a:rPr lang="en-US" sz="2400" i="1" dirty="0" smtClean="0">
                <a:latin typeface="Calibri" panose="020F0502020204030204" pitchFamily="34" charset="0"/>
              </a:rPr>
              <a:t>Olympus “Rotten </a:t>
            </a:r>
            <a:r>
              <a:rPr lang="en-US" sz="2400" i="1" dirty="0">
                <a:latin typeface="Calibri" panose="020F0502020204030204" pitchFamily="34" charset="0"/>
              </a:rPr>
              <a:t>From the </a:t>
            </a:r>
            <a:r>
              <a:rPr lang="en-US" sz="2400" i="1" dirty="0" smtClean="0">
                <a:latin typeface="Calibri" panose="020F0502020204030204" pitchFamily="34" charset="0"/>
              </a:rPr>
              <a:t>Top”</a:t>
            </a:r>
          </a:p>
          <a:p>
            <a:pPr lvl="1"/>
            <a:r>
              <a:rPr lang="en-US" sz="2400" i="1" dirty="0" smtClean="0">
                <a:latin typeface="Calibri" panose="020F0502020204030204" pitchFamily="34" charset="0"/>
                <a:ea typeface="Times New Roman"/>
                <a:cs typeface="Times New Roman"/>
              </a:rPr>
              <a:t>Not the </a:t>
            </a:r>
            <a:r>
              <a:rPr lang="en-US" sz="2400" i="1" dirty="0">
                <a:latin typeface="Calibri" panose="020F0502020204030204" pitchFamily="34" charset="0"/>
                <a:ea typeface="Times New Roman"/>
                <a:cs typeface="Times New Roman"/>
              </a:rPr>
              <a:t>mob but managers, who </a:t>
            </a:r>
            <a:r>
              <a:rPr lang="en-US" sz="2400" i="1" dirty="0" smtClean="0">
                <a:latin typeface="Calibri" panose="020F0502020204030204" pitchFamily="34" charset="0"/>
                <a:ea typeface="Times New Roman"/>
                <a:cs typeface="Times New Roman"/>
              </a:rPr>
              <a:t>used </a:t>
            </a:r>
            <a:r>
              <a:rPr lang="en-US" sz="2400" i="1" dirty="0">
                <a:latin typeface="Calibri" panose="020F0502020204030204" pitchFamily="34" charset="0"/>
                <a:ea typeface="Times New Roman"/>
                <a:cs typeface="Times New Roman"/>
              </a:rPr>
              <a:t>accounting write-offs to cover up investment losses </a:t>
            </a:r>
            <a:r>
              <a:rPr lang="en-US" sz="2400" i="1" dirty="0" smtClean="0">
                <a:latin typeface="Calibri" panose="020F0502020204030204" pitchFamily="34" charset="0"/>
                <a:ea typeface="Times New Roman"/>
                <a:cs typeface="Times New Roman"/>
              </a:rPr>
              <a:t>from </a:t>
            </a:r>
            <a:r>
              <a:rPr lang="en-US" sz="2400" i="1" dirty="0">
                <a:latin typeface="Calibri" panose="020F0502020204030204" pitchFamily="34" charset="0"/>
                <a:ea typeface="Times New Roman"/>
                <a:cs typeface="Times New Roman"/>
              </a:rPr>
              <a:t>the 1990s that would have blown a hole in Olympus’s balance-sheet.</a:t>
            </a:r>
            <a:endParaRPr lang="en-US" sz="2400" i="1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lvl="1"/>
            <a:endParaRPr lang="en-US" sz="2400" i="1" dirty="0" smtClean="0">
              <a:latin typeface="Calibri" panose="020F0502020204030204" pitchFamily="34" charset="0"/>
            </a:endParaRPr>
          </a:p>
          <a:p>
            <a:pPr marL="338138" lvl="1" indent="0"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  <a:p>
            <a:pPr marL="914400" lvl="1" indent="-914400">
              <a:buNone/>
            </a:pPr>
            <a:r>
              <a:rPr lang="en-US" sz="2400" i="1" dirty="0">
                <a:latin typeface="Calibri" panose="020F0502020204030204" pitchFamily="34" charset="0"/>
              </a:rPr>
              <a:t>	</a:t>
            </a:r>
          </a:p>
          <a:p>
            <a:pPr marL="914400" indent="-914400">
              <a:buClr>
                <a:schemeClr val="tx1"/>
              </a:buClr>
              <a:buFont typeface="Arial" charset="0"/>
              <a:buNone/>
            </a:pPr>
            <a:endParaRPr lang="en-US" sz="2400" dirty="0" smtClean="0"/>
          </a:p>
          <a:p>
            <a:pPr marL="0" indent="0">
              <a:buClr>
                <a:schemeClr val="tx1"/>
              </a:buClr>
              <a:buFont typeface="Arial" charset="0"/>
              <a:buNone/>
            </a:pPr>
            <a:endParaRPr lang="en-US" sz="2400" dirty="0"/>
          </a:p>
          <a:p>
            <a:pPr marL="0" indent="0">
              <a:buClr>
                <a:schemeClr val="tx1"/>
              </a:buClr>
              <a:buFont typeface="Arial" charset="0"/>
              <a:buNone/>
            </a:pPr>
            <a:endParaRPr lang="en-US" sz="2400" dirty="0" smtClean="0"/>
          </a:p>
          <a:p>
            <a:pPr marL="0" indent="0">
              <a:buClr>
                <a:schemeClr val="tx1"/>
              </a:buClr>
              <a:buFont typeface="Arial" charset="0"/>
              <a:buNone/>
            </a:pPr>
            <a:endParaRPr lang="en-US" sz="1000" dirty="0"/>
          </a:p>
          <a:p>
            <a:pPr marL="0" indent="0">
              <a:buClr>
                <a:schemeClr val="tx1"/>
              </a:buClr>
              <a:buFont typeface="Arial" charset="0"/>
              <a:buNone/>
            </a:pPr>
            <a:endParaRPr lang="en-US" sz="1200" i="1" dirty="0" smtClean="0"/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III. Fraud Schemes 101 – 3. Fraudulent Financial Statements</a:t>
            </a:r>
            <a:endParaRPr lang="en-US" sz="2800" b="1" i="1" dirty="0" smtClean="0"/>
          </a:p>
        </p:txBody>
      </p:sp>
      <p:sp>
        <p:nvSpPr>
          <p:cNvPr id="5222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33B35A-7B27-4B8B-8158-D8D4958C41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56" y="1600200"/>
            <a:ext cx="2514600" cy="37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86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23275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>
                <a:latin typeface="Calibri" panose="020F0502020204030204" pitchFamily="34" charset="0"/>
              </a:rPr>
              <a:t>DOCUMENTED </a:t>
            </a:r>
            <a:r>
              <a:rPr lang="en-US" sz="2400" b="1" i="1" dirty="0" smtClean="0">
                <a:latin typeface="Calibri" panose="020F0502020204030204" pitchFamily="34" charset="0"/>
              </a:rPr>
              <a:t>fraud </a:t>
            </a:r>
            <a:r>
              <a:rPr lang="en-US" sz="2400" b="1" i="1" dirty="0">
                <a:latin typeface="Calibri" panose="020F0502020204030204" pitchFamily="34" charset="0"/>
              </a:rPr>
              <a:t>detection </a:t>
            </a:r>
            <a:r>
              <a:rPr lang="en-US" sz="2400" b="1" i="1" dirty="0" smtClean="0">
                <a:latin typeface="Calibri" panose="020F0502020204030204" pitchFamily="34" charset="0"/>
              </a:rPr>
              <a:t>procedures such </a:t>
            </a:r>
            <a:r>
              <a:rPr lang="en-US" sz="2400" b="1" i="1" dirty="0">
                <a:latin typeface="Calibri" panose="020F0502020204030204" pitchFamily="34" charset="0"/>
              </a:rPr>
              <a:t>as: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i="1" dirty="0">
                <a:latin typeface="Calibri" panose="020F0502020204030204" pitchFamily="34" charset="0"/>
              </a:rPr>
              <a:t>Journal entry review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i="1" dirty="0">
                <a:latin typeface="Calibri" panose="020F0502020204030204" pitchFamily="34" charset="0"/>
              </a:rPr>
              <a:t>Detailed segregation of duties around crucial areas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i="1" dirty="0">
                <a:latin typeface="Calibri" panose="020F0502020204030204" pitchFamily="34" charset="0"/>
              </a:rPr>
              <a:t>Extensive account reconciliation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i="1" dirty="0">
                <a:latin typeface="Calibri" panose="020F0502020204030204" pitchFamily="34" charset="0"/>
              </a:rPr>
              <a:t>Significant analysis of variances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i="1" dirty="0">
                <a:latin typeface="Calibri" panose="020F0502020204030204" pitchFamily="34" charset="0"/>
              </a:rPr>
              <a:t>Consistent enforcement of policies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i="1" dirty="0">
                <a:latin typeface="Calibri" panose="020F0502020204030204" pitchFamily="34" charset="0"/>
              </a:rPr>
              <a:t>Adequate hiring and training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i="1" dirty="0">
                <a:latin typeface="Calibri" panose="020F0502020204030204" pitchFamily="34" charset="0"/>
              </a:rPr>
              <a:t>Employee reporting mechanisms</a:t>
            </a:r>
          </a:p>
          <a:p>
            <a:pPr marL="0" indent="0">
              <a:buClr>
                <a:schemeClr val="tx1"/>
              </a:buClr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III. Fraud Schemes 101 – 3. Fraudulent Financial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Statements </a:t>
            </a:r>
            <a:r>
              <a:rPr lang="en-US" b="1" i="1" dirty="0" smtClean="0">
                <a:latin typeface="Calibri" panose="020F0502020204030204" pitchFamily="34" charset="0"/>
              </a:rPr>
              <a:t>Prevention and Detection </a:t>
            </a:r>
          </a:p>
        </p:txBody>
      </p:sp>
      <p:sp>
        <p:nvSpPr>
          <p:cNvPr id="5222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33B35A-7B27-4B8B-8158-D8D4958C41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8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I. Financial Fraud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267200" cy="5029200"/>
          </a:xfrm>
        </p:spPr>
        <p:txBody>
          <a:bodyPr/>
          <a:lstStyle/>
          <a:p>
            <a:r>
              <a:rPr lang="en-US" sz="24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All businesses have exposure to economic crime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Threatens basic processes of doing business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Threats come from a variety of sources</a:t>
            </a:r>
          </a:p>
          <a:p>
            <a:pPr lvl="1"/>
            <a:endParaRPr lang="en-US" sz="2000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endParaRPr lang="en-US" sz="2400" b="1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endParaRPr lang="en-US" sz="20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endParaRPr lang="en-US" sz="24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 descr="C:\Users\kbaum\AppData\Local\Microsoft\Windows\Temporary Internet Files\Content.IE5\4Q9SHLVN\MP9003860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990600"/>
            <a:ext cx="3352801" cy="23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733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The most damaging forms of economic crimes exploit the tension between 2 fundamental business </a:t>
            </a:r>
            <a:r>
              <a:rPr lang="en-US" sz="2400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goals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71976110"/>
              </p:ext>
            </p:extLst>
          </p:nvPr>
        </p:nvGraphicFramePr>
        <p:xfrm>
          <a:off x="2667000" y="4140200"/>
          <a:ext cx="365760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686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9686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194" y="1447800"/>
            <a:ext cx="8423275" cy="4724400"/>
          </a:xfrm>
        </p:spPr>
        <p:txBody>
          <a:bodyPr/>
          <a:lstStyle/>
          <a:p>
            <a:pPr marL="858838" lvl="1" indent="-514350">
              <a:buClr>
                <a:schemeClr val="tx1"/>
              </a:buClr>
              <a:buAutoNum type="arabicPeriod"/>
            </a:pPr>
            <a:r>
              <a:rPr lang="en-US" sz="2800" i="1" dirty="0" smtClean="0">
                <a:latin typeface="Calibri" panose="020F0502020204030204" pitchFamily="34" charset="0"/>
              </a:rPr>
              <a:t>Old Schemes</a:t>
            </a:r>
          </a:p>
          <a:p>
            <a:pPr marL="1206500" lvl="2" indent="-5143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600" i="1" dirty="0" smtClean="0">
                <a:latin typeface="Calibri" panose="020F0502020204030204" pitchFamily="34" charset="0"/>
              </a:rPr>
              <a:t>Ponzi Schemes </a:t>
            </a:r>
          </a:p>
          <a:p>
            <a:pPr marL="1206500" lvl="2" indent="-5143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600" i="1" dirty="0" smtClean="0">
                <a:latin typeface="Calibri" panose="020F0502020204030204" pitchFamily="34" charset="0"/>
              </a:rPr>
              <a:t>Promises of security in an unsecure world</a:t>
            </a:r>
          </a:p>
          <a:p>
            <a:pPr marL="858838" lvl="1" indent="-514350">
              <a:buClr>
                <a:schemeClr val="tx1"/>
              </a:buClr>
              <a:buAutoNum type="arabicPeriod"/>
            </a:pPr>
            <a:r>
              <a:rPr lang="en-US" sz="2800" i="1" dirty="0" smtClean="0">
                <a:latin typeface="Calibri" panose="020F0502020204030204" pitchFamily="34" charset="0"/>
              </a:rPr>
              <a:t>New Schemes</a:t>
            </a:r>
          </a:p>
          <a:p>
            <a:pPr marL="1149350" lvl="2" indent="-4572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600" i="1" dirty="0" smtClean="0">
                <a:latin typeface="Calibri" panose="020F0502020204030204" pitchFamily="34" charset="0"/>
              </a:rPr>
              <a:t>Cybercrime</a:t>
            </a:r>
          </a:p>
          <a:p>
            <a:pPr marL="1206500" lvl="2" indent="-5143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600" i="1" dirty="0" smtClean="0">
                <a:latin typeface="Calibri" panose="020F0502020204030204" pitchFamily="34" charset="0"/>
              </a:rPr>
              <a:t>Replacement of people with systems changes the compliance game </a:t>
            </a:r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28" y="457200"/>
            <a:ext cx="8229600" cy="401638"/>
          </a:xfrm>
        </p:spPr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Trends </a:t>
            </a:r>
            <a:r>
              <a:rPr lang="en-US" b="1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In 2014</a:t>
            </a:r>
            <a:r>
              <a:rPr lang="en-US" sz="2800" b="1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/>
            </a:r>
            <a:br>
              <a:rPr lang="en-US" sz="2800" b="1" i="1" dirty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</a:br>
            <a:endParaRPr lang="en-US" sz="2800" b="1" i="1" dirty="0" smtClean="0"/>
          </a:p>
        </p:txBody>
      </p:sp>
      <p:sp>
        <p:nvSpPr>
          <p:cNvPr id="5222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33B35A-7B27-4B8B-8158-D8D4958C41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baum\AppData\Local\Microsoft\Windows\Temporary Internet Files\Content.IE5\4JSSVBM4\MP9003875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74036"/>
            <a:ext cx="3276600" cy="45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In 2014</a:t>
            </a:r>
            <a:endParaRPr lang="en-US" sz="2800" b="1" dirty="0" smtClean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5715000" cy="4572000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 typeface="Arial" charset="0"/>
              <a:buNone/>
            </a:pPr>
            <a:r>
              <a:rPr lang="en-US" sz="2400" b="1" i="1" dirty="0" smtClean="0">
                <a:latin typeface="Calibri" panose="020F0502020204030204" pitchFamily="34" charset="0"/>
              </a:rPr>
              <a:t>1. Ponzi schemes - Overview</a:t>
            </a:r>
          </a:p>
          <a:p>
            <a:pPr marL="914400" lvl="1" indent="-266700"/>
            <a:r>
              <a:rPr lang="en-US" sz="2400" i="1" dirty="0" smtClean="0">
                <a:latin typeface="Calibri" panose="020F0502020204030204" pitchFamily="34" charset="0"/>
              </a:rPr>
              <a:t>An investment fraud that involves the payment of </a:t>
            </a:r>
            <a:r>
              <a:rPr lang="en-US" sz="24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$$$ </a:t>
            </a:r>
            <a:r>
              <a:rPr lang="en-US" sz="2400" i="1" dirty="0" smtClean="0">
                <a:latin typeface="Calibri" panose="020F0502020204030204" pitchFamily="34" charset="0"/>
              </a:rPr>
              <a:t>purported returns to existing investors from funds contributed by new investors</a:t>
            </a:r>
          </a:p>
          <a:p>
            <a:pPr marL="914400" lvl="1" indent="-266700"/>
            <a:r>
              <a:rPr lang="en-US" sz="2400" i="1" dirty="0" smtClean="0">
                <a:latin typeface="Calibri" panose="020F0502020204030204" pitchFamily="34" charset="0"/>
              </a:rPr>
              <a:t>Lure new investors to invest in opportunities based on high returns with little or no risk</a:t>
            </a:r>
          </a:p>
          <a:p>
            <a:pPr marL="914400" lvl="1" indent="-266700"/>
            <a:r>
              <a:rPr lang="en-US" sz="2400" i="1" dirty="0" smtClean="0">
                <a:latin typeface="Calibri" panose="020F0502020204030204" pitchFamily="34" charset="0"/>
              </a:rPr>
              <a:t>Often involves real estate, luxury assets and business exchanges (in 1920, Ponzi sold discounted international reply coupons)</a:t>
            </a:r>
          </a:p>
          <a:p>
            <a:pPr marL="914400" lvl="1" indent="-26670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349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04F34-0F26-4AA6-949E-7468FC81EB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304800" y="6096000"/>
            <a:ext cx="27638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5138" algn="l"/>
              </a:tabLst>
            </a:pPr>
            <a:r>
              <a:rPr lang="en-US" sz="1200" i="1" dirty="0">
                <a:latin typeface="+mn-lt"/>
              </a:rPr>
              <a:t>Source:  </a:t>
            </a:r>
            <a:r>
              <a:rPr lang="en-US" sz="1200" i="1" dirty="0" smtClean="0">
                <a:latin typeface="+mn-lt"/>
              </a:rPr>
              <a:t>www.sec.gov</a:t>
            </a:r>
            <a:r>
              <a:rPr lang="en-US" sz="1000" dirty="0">
                <a:latin typeface="Times New Roman" pitchFamily="18" charset="0"/>
              </a:rPr>
              <a:t/>
            </a:r>
            <a:br>
              <a:rPr lang="en-US" sz="1000" dirty="0">
                <a:latin typeface="Times New Roman" pitchFamily="18" charset="0"/>
              </a:rPr>
            </a:br>
            <a:endParaRPr lang="en-US" sz="1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In 2014</a:t>
            </a:r>
            <a:endParaRPr lang="en-US" sz="2800" b="1" dirty="0" smtClean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382000" cy="4572000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 typeface="Arial" charset="0"/>
              <a:buNone/>
            </a:pPr>
            <a:r>
              <a:rPr lang="en-US" sz="2400" b="1" i="1" dirty="0" smtClean="0">
                <a:latin typeface="Calibri" panose="020F0502020204030204" pitchFamily="34" charset="0"/>
              </a:rPr>
              <a:t>1. Ponzi schemes – Recent settlement in high profile Colorado case</a:t>
            </a:r>
          </a:p>
          <a:p>
            <a:pPr marL="914400" lvl="1" indent="-26670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349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04F34-0F26-4AA6-949E-7468FC81EB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609600" y="6229290"/>
            <a:ext cx="2763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5138" algn="l"/>
              </a:tabLst>
            </a:pPr>
            <a:r>
              <a:rPr lang="en-US" sz="1000" i="1" dirty="0">
                <a:latin typeface="Calibri" panose="020F0502020204030204" pitchFamily="34" charset="0"/>
              </a:rPr>
              <a:t>Source: </a:t>
            </a:r>
            <a:r>
              <a:rPr lang="en-US" sz="1000" i="1" dirty="0" smtClean="0">
                <a:latin typeface="Calibri" panose="020F0502020204030204" pitchFamily="34" charset="0"/>
              </a:rPr>
              <a:t>Denver Post, August 7, 2014</a:t>
            </a:r>
            <a:r>
              <a:rPr lang="en-US" sz="1000" dirty="0">
                <a:latin typeface="Calibri" panose="020F0502020204030204" pitchFamily="34" charset="0"/>
              </a:rPr>
              <a:t/>
            </a:r>
            <a:br>
              <a:rPr lang="en-US" sz="1000" dirty="0">
                <a:latin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78" y="1600200"/>
            <a:ext cx="563242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905000"/>
            <a:ext cx="2535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Calibri" panose="020F0502020204030204" pitchFamily="34" charset="0"/>
              </a:rPr>
              <a:t>Mueller’s accountants owned 5% of the fund and ran the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Calibri" panose="020F0502020204030204" pitchFamily="34" charset="0"/>
              </a:rPr>
              <a:t>Day trader who bilked investors out of $71 million</a:t>
            </a:r>
          </a:p>
          <a:p>
            <a:endParaRPr lang="en-US" i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Calibri" panose="020F0502020204030204" pitchFamily="34" charset="0"/>
              </a:rPr>
              <a:t>$10M settlement returns investors .16 on the $</a:t>
            </a:r>
          </a:p>
          <a:p>
            <a:endParaRPr lang="en-US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In 2014</a:t>
            </a:r>
            <a:endParaRPr lang="en-US" sz="2800" b="1" dirty="0" smtClean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4114800" cy="4572000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 typeface="Arial" charset="0"/>
              <a:buAutoNum type="arabicPeriod"/>
            </a:pPr>
            <a:r>
              <a:rPr lang="en-US" sz="2400" b="1" i="1" dirty="0" smtClean="0">
                <a:latin typeface="Calibri" panose="020F0502020204030204" pitchFamily="34" charset="0"/>
              </a:rPr>
              <a:t>Ponzi schemes – Full Tilt Poker</a:t>
            </a:r>
            <a:endParaRPr lang="en-US" sz="2400" b="1" i="1" dirty="0"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i="1" dirty="0" smtClean="0">
                <a:latin typeface="Calibri" panose="020F0502020204030204" pitchFamily="34" charset="0"/>
              </a:rPr>
              <a:t>Massive </a:t>
            </a:r>
            <a:r>
              <a:rPr lang="en-US" i="1" dirty="0">
                <a:latin typeface="Calibri" panose="020F0502020204030204" pitchFamily="34" charset="0"/>
              </a:rPr>
              <a:t>Ponzi scheme against its own </a:t>
            </a:r>
            <a:r>
              <a:rPr lang="en-US" i="1" dirty="0" smtClean="0">
                <a:latin typeface="Calibri" panose="020F0502020204030204" pitchFamily="34" charset="0"/>
              </a:rPr>
              <a:t>players</a:t>
            </a:r>
          </a:p>
          <a:p>
            <a:pPr marL="225425" lvl="1" indent="-225425">
              <a:buClr>
                <a:schemeClr val="tx1"/>
              </a:buClr>
              <a:buFont typeface="Arial" charset="0"/>
              <a:buChar char="•"/>
            </a:pPr>
            <a:r>
              <a:rPr lang="en-US" sz="2200" i="1" dirty="0" smtClean="0">
                <a:latin typeface="Calibri" panose="020F0502020204030204" pitchFamily="34" charset="0"/>
              </a:rPr>
              <a:t>Lied </a:t>
            </a:r>
            <a:r>
              <a:rPr lang="en-US" sz="2200" i="1" dirty="0">
                <a:latin typeface="Calibri" panose="020F0502020204030204" pitchFamily="34" charset="0"/>
              </a:rPr>
              <a:t>to both players and the public about the safety and security of the money </a:t>
            </a:r>
            <a:r>
              <a:rPr lang="en-US" sz="2200" i="1" dirty="0" smtClean="0">
                <a:latin typeface="Calibri" panose="020F0502020204030204" pitchFamily="34" charset="0"/>
              </a:rPr>
              <a:t>deposited</a:t>
            </a:r>
          </a:p>
          <a:p>
            <a:pPr marL="225425" lvl="1" indent="-225425">
              <a:buClr>
                <a:schemeClr val="tx1"/>
              </a:buClr>
              <a:buFont typeface="Arial" charset="0"/>
              <a:buChar char="•"/>
            </a:pPr>
            <a:r>
              <a:rPr lang="en-US" sz="2200" i="1" dirty="0">
                <a:latin typeface="Calibri" panose="020F0502020204030204" pitchFamily="34" charset="0"/>
              </a:rPr>
              <a:t>Seven executives and others tied to Full Tilt were indicted as part of a federal </a:t>
            </a:r>
            <a:r>
              <a:rPr lang="en-US" sz="2200" i="1" dirty="0" smtClean="0">
                <a:latin typeface="Calibri" panose="020F0502020204030204" pitchFamily="34" charset="0"/>
              </a:rPr>
              <a:t>crackdown after stealing +$100M</a:t>
            </a:r>
            <a:endParaRPr lang="en-US" sz="2200" i="1" dirty="0">
              <a:latin typeface="Calibri" panose="020F0502020204030204" pitchFamily="34" charset="0"/>
            </a:endParaRPr>
          </a:p>
          <a:p>
            <a:pPr marL="225425" lvl="1" indent="-225425">
              <a:buClr>
                <a:schemeClr val="tx1"/>
              </a:buClr>
              <a:buFont typeface="Arial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6349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04F34-0F26-4AA6-949E-7468FC81EB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609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4267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http://www.forbes.com/sites/docket/2010/06/01/will-online-poker-in-the-u-s-stop-today/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133600"/>
            <a:ext cx="3714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0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In 2014</a:t>
            </a:r>
            <a:endParaRPr lang="en-US" sz="2800" b="1" dirty="0" smtClean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5867400" cy="5105400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 typeface="Arial" charset="0"/>
              <a:buAutoNum type="arabicPeriod"/>
            </a:pPr>
            <a:r>
              <a:rPr lang="en-US" sz="2400" b="1" i="1" dirty="0" smtClean="0">
                <a:latin typeface="Calibri" panose="020F0502020204030204" pitchFamily="34" charset="0"/>
              </a:rPr>
              <a:t>Ponzi schemes – Stanford update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panose="020F0502020204030204" pitchFamily="34" charset="0"/>
              </a:rPr>
              <a:t>R. Allen Stanford indicted in 2009 for running a </a:t>
            </a:r>
            <a:r>
              <a:rPr lang="en-US" sz="2400" i="1" dirty="0">
                <a:latin typeface="Calibri" panose="020F0502020204030204" pitchFamily="34" charset="0"/>
              </a:rPr>
              <a:t>20-year fraud that bilked investors out of $7 billion through:</a:t>
            </a:r>
          </a:p>
          <a:p>
            <a:pPr marL="1147762" lvl="2" indent="-342900">
              <a:buFont typeface="Arial" pitchFamily="34" charset="0"/>
              <a:buChar char="•"/>
            </a:pPr>
            <a:r>
              <a:rPr lang="en-US" sz="2400" i="1" dirty="0">
                <a:latin typeface="Calibri" panose="020F0502020204030204" pitchFamily="34" charset="0"/>
              </a:rPr>
              <a:t>Funneling depositor’s dollars to a secret Swiss bank account used for personal purchases</a:t>
            </a:r>
          </a:p>
          <a:p>
            <a:pPr marL="1147762" lvl="2" indent="-342900">
              <a:buFont typeface="Arial" pitchFamily="34" charset="0"/>
              <a:buChar char="•"/>
            </a:pPr>
            <a:r>
              <a:rPr lang="en-US" sz="2400" i="1" dirty="0">
                <a:latin typeface="Calibri" panose="020F0502020204030204" pitchFamily="34" charset="0"/>
              </a:rPr>
              <a:t>Bribes to regulators and auditors</a:t>
            </a:r>
          </a:p>
          <a:p>
            <a:pPr marL="1147762" lvl="2" indent="-342900">
              <a:buFont typeface="Arial" pitchFamily="34" charset="0"/>
              <a:buChar char="•"/>
            </a:pPr>
            <a:r>
              <a:rPr lang="en-US" sz="2400" i="1" dirty="0" smtClean="0">
                <a:latin typeface="Calibri" panose="020F0502020204030204" pitchFamily="34" charset="0"/>
              </a:rPr>
              <a:t>Employee bonuses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i="1" dirty="0" smtClean="0">
                <a:latin typeface="Calibri" panose="020F0502020204030204" pitchFamily="34" charset="0"/>
              </a:rPr>
              <a:t>10X the number of victims than Madoff – 28,000 people ripped off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i="1" dirty="0">
                <a:latin typeface="Calibri" panose="020F0502020204030204" pitchFamily="34" charset="0"/>
              </a:rPr>
              <a:t>In prison serving a 110 year term</a:t>
            </a:r>
          </a:p>
          <a:p>
            <a:pPr marL="1147762" lvl="2" indent="-342900">
              <a:buFont typeface="Arial" pitchFamily="34" charset="0"/>
              <a:buChar char="•"/>
            </a:pPr>
            <a:endParaRPr lang="en-US" sz="2400" i="1" dirty="0" smtClean="0">
              <a:latin typeface="Calibri" panose="020F0502020204030204" pitchFamily="34" charset="0"/>
            </a:endParaRPr>
          </a:p>
          <a:p>
            <a:pPr marL="225425" lvl="1" indent="-225425">
              <a:buClr>
                <a:schemeClr val="tx1"/>
              </a:buClr>
              <a:buFont typeface="Arial" charset="0"/>
              <a:buChar char="•"/>
            </a:pPr>
            <a:endParaRPr lang="en-US" sz="2200" dirty="0"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US" dirty="0"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6349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04F34-0F26-4AA6-949E-7468FC81EB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304800" y="609600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>
              <a:spcBef>
                <a:spcPct val="20000"/>
              </a:spcBef>
            </a:pPr>
            <a:r>
              <a:rPr lang="en-US" sz="1000" i="1" dirty="0" smtClean="0">
                <a:latin typeface="+mj-lt"/>
              </a:rPr>
              <a:t>Sources: </a:t>
            </a:r>
            <a:r>
              <a:rPr lang="en-US" sz="1000" i="1" dirty="0">
                <a:latin typeface="+mj-lt"/>
              </a:rPr>
              <a:t>CNBC, </a:t>
            </a:r>
            <a:r>
              <a:rPr lang="en-US" sz="1000" i="1" dirty="0" smtClean="0">
                <a:latin typeface="+mj-lt"/>
              </a:rPr>
              <a:t>Scott Cohn</a:t>
            </a:r>
            <a:r>
              <a:rPr lang="en-US" sz="1000" i="1" dirty="0">
                <a:latin typeface="+mj-lt"/>
              </a:rPr>
              <a:t>, Saturday, 15 Feb </a:t>
            </a:r>
            <a:r>
              <a:rPr lang="en-US" sz="1000" i="1" dirty="0" smtClean="0">
                <a:latin typeface="+mj-lt"/>
              </a:rPr>
              <a:t>2014; </a:t>
            </a:r>
            <a:r>
              <a:rPr lang="en-US" sz="1000" i="1" dirty="0" smtClean="0">
                <a:solidFill>
                  <a:srgbClr val="000000"/>
                </a:solidFill>
                <a:latin typeface="Arial"/>
              </a:rPr>
              <a:t>KXKN </a:t>
            </a:r>
            <a:r>
              <a:rPr lang="en-US" sz="1000" i="1" dirty="0">
                <a:solidFill>
                  <a:srgbClr val="000000"/>
                </a:solidFill>
                <a:latin typeface="Arial"/>
              </a:rPr>
              <a:t>2/6/12; Washington Post 2/3/12;  Houston Chronicle </a:t>
            </a:r>
            <a:r>
              <a:rPr lang="en-US" sz="1000" i="1" dirty="0" smtClean="0">
                <a:solidFill>
                  <a:srgbClr val="000000"/>
                </a:solidFill>
                <a:latin typeface="Arial"/>
              </a:rPr>
              <a:t>9/15/09; photo: </a:t>
            </a:r>
            <a:r>
              <a:rPr lang="en-US" sz="1000" i="1" dirty="0"/>
              <a:t>F. Carter Smith/Bloomberg News</a:t>
            </a:r>
            <a:endParaRPr lang="en-US" sz="1000" i="1" dirty="0">
              <a:solidFill>
                <a:srgbClr val="000000"/>
              </a:solidFill>
              <a:latin typeface="Arial"/>
            </a:endParaRPr>
          </a:p>
          <a:p>
            <a:endParaRPr lang="en-US" sz="1200" i="1" dirty="0">
              <a:latin typeface="+mj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18" y="1600200"/>
            <a:ext cx="261498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0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46482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smtClean="0">
                <a:latin typeface="Calibri" panose="020F0502020204030204" pitchFamily="34" charset="0"/>
              </a:rPr>
              <a:t>1. Ponzi </a:t>
            </a:r>
            <a:r>
              <a:rPr lang="en-US" sz="2400" b="1" i="1" dirty="0">
                <a:latin typeface="Calibri" panose="020F0502020204030204" pitchFamily="34" charset="0"/>
              </a:rPr>
              <a:t>schemes – Stanford update</a:t>
            </a:r>
          </a:p>
          <a:p>
            <a:pPr marL="976312" lvl="2" indent="-171450"/>
            <a:r>
              <a:rPr lang="en-US" sz="2400" i="1" dirty="0" smtClean="0">
                <a:latin typeface="Calibri" panose="020F0502020204030204" pitchFamily="34" charset="0"/>
              </a:rPr>
              <a:t>After 7 attorneys, he’s representing himself and is appealing his conviction</a:t>
            </a:r>
          </a:p>
          <a:p>
            <a:pPr marL="976312" lvl="2" indent="-171450"/>
            <a:r>
              <a:rPr lang="en-US" sz="2400" i="1" dirty="0" smtClean="0">
                <a:latin typeface="Calibri" panose="020F0502020204030204" pitchFamily="34" charset="0"/>
              </a:rPr>
              <a:t>Democratic and Republican recipients of $1.8M </a:t>
            </a:r>
            <a:r>
              <a:rPr lang="en-US" sz="2400" i="1" dirty="0" err="1" smtClean="0">
                <a:latin typeface="Calibri" panose="020F0502020204030204" pitchFamily="34" charset="0"/>
              </a:rPr>
              <a:t>ponzi</a:t>
            </a:r>
            <a:r>
              <a:rPr lang="en-US" sz="2400" i="1" dirty="0" smtClean="0">
                <a:latin typeface="Calibri" panose="020F0502020204030204" pitchFamily="34" charset="0"/>
              </a:rPr>
              <a:t> cash won’t return to investors</a:t>
            </a:r>
          </a:p>
          <a:p>
            <a:pPr marL="976312" lvl="2" indent="-171450"/>
            <a:r>
              <a:rPr lang="en-US" sz="2400" i="1" dirty="0">
                <a:latin typeface="Calibri" panose="020F0502020204030204" pitchFamily="34" charset="0"/>
              </a:rPr>
              <a:t>Recovery was 1 cent on the dollar lost</a:t>
            </a:r>
          </a:p>
          <a:p>
            <a:pPr marL="976312" lvl="2" indent="-171450"/>
            <a:r>
              <a:rPr lang="en-US" sz="2400" i="1" dirty="0" smtClean="0">
                <a:latin typeface="Calibri" panose="020F0502020204030204" pitchFamily="34" charset="0"/>
              </a:rPr>
              <a:t>$2.5M Cooke Islands “Baby Mama Trust” set up for a mistress still in litigation</a:t>
            </a:r>
          </a:p>
          <a:p>
            <a:pPr marL="976312" lvl="2" indent="-171450"/>
            <a:endParaRPr lang="en-US" sz="1200" i="1" dirty="0" smtClean="0">
              <a:latin typeface="Calibri" panose="020F0502020204030204" pitchFamily="34" charset="0"/>
            </a:endParaRPr>
          </a:p>
          <a:p>
            <a:pPr marL="976312" lvl="2" indent="-171450"/>
            <a:endParaRPr lang="en-US" sz="2400" dirty="0" smtClean="0">
              <a:latin typeface="Calibri" panose="020F0502020204030204" pitchFamily="34" charset="0"/>
            </a:endParaRPr>
          </a:p>
          <a:p>
            <a:pPr marL="976312" lvl="2" indent="-171450"/>
            <a:endParaRPr lang="en-US" sz="2400" dirty="0">
              <a:latin typeface="Calibri" panose="020F0502020204030204" pitchFamily="34" charset="0"/>
            </a:endParaRPr>
          </a:p>
          <a:p>
            <a:pPr marL="804862" lvl="2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pPr marL="1147762" lvl="2" indent="-342900">
              <a:buFont typeface="Arial" pitchFamily="34" charset="0"/>
              <a:buChar char="•"/>
            </a:pPr>
            <a:endParaRPr lang="en-US" sz="2200" dirty="0" smtClean="0"/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6027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0" y="4800270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spcBef>
                <a:spcPct val="20000"/>
              </a:spcBef>
            </a:pPr>
            <a:r>
              <a:rPr lang="en-US" sz="1000" i="1" dirty="0" err="1">
                <a:solidFill>
                  <a:srgbClr val="000000"/>
                </a:solidFill>
                <a:latin typeface="Arial"/>
              </a:rPr>
              <a:t>Photo:http</a:t>
            </a:r>
            <a:r>
              <a:rPr lang="en-US" sz="1000" i="1" dirty="0">
                <a:solidFill>
                  <a:srgbClr val="000000"/>
                </a:solidFill>
                <a:latin typeface="Arial"/>
              </a:rPr>
              <a:t>://www.newser.com/tag/38450/1/robert-allen-stanford.html</a:t>
            </a:r>
          </a:p>
        </p:txBody>
      </p:sp>
    </p:spTree>
    <p:extLst>
      <p:ext uri="{BB962C8B-B14F-4D97-AF65-F5344CB8AC3E}">
        <p14:creationId xmlns:p14="http://schemas.microsoft.com/office/powerpoint/2010/main" val="38262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47244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b="1" i="1" dirty="0" smtClean="0">
                <a:latin typeface="Calibri" panose="020F0502020204030204" pitchFamily="34" charset="0"/>
              </a:rPr>
              <a:t>Ponzi </a:t>
            </a:r>
            <a:r>
              <a:rPr lang="en-US" sz="2400" b="1" i="1" dirty="0">
                <a:latin typeface="Calibri" panose="020F0502020204030204" pitchFamily="34" charset="0"/>
              </a:rPr>
              <a:t>schemes – </a:t>
            </a:r>
            <a:r>
              <a:rPr lang="en-US" sz="2400" b="1" i="1" dirty="0" smtClean="0">
                <a:latin typeface="Calibri" panose="020F0502020204030204" pitchFamily="34" charset="0"/>
              </a:rPr>
              <a:t>Take away</a:t>
            </a:r>
          </a:p>
          <a:p>
            <a:pPr marL="0" indent="0">
              <a:buNone/>
            </a:pPr>
            <a:r>
              <a:rPr lang="en-US" sz="2400" i="1" dirty="0" smtClean="0">
                <a:latin typeface="Calibri" panose="020F0502020204030204" pitchFamily="34" charset="0"/>
              </a:rPr>
              <a:t>Madoff/Stanford taught us to: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i="1" dirty="0" smtClean="0">
                <a:latin typeface="Calibri" panose="020F0502020204030204" pitchFamily="34" charset="0"/>
              </a:rPr>
              <a:t>compare the advisor’s market returns with those of actual markets (too high, too consistently?)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i="1" dirty="0" smtClean="0">
                <a:latin typeface="Calibri" panose="020F0502020204030204" pitchFamily="34" charset="0"/>
              </a:rPr>
              <a:t>conduct your own due diligence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i="1" dirty="0" smtClean="0">
                <a:latin typeface="Calibri" panose="020F0502020204030204" pitchFamily="34" charset="0"/>
              </a:rPr>
              <a:t>research through Financial Industry Regulatory Authority  (www.finra.org) created in 2007, it receives 4,500 to 6,000 complaints per year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i="1" dirty="0" smtClean="0">
                <a:latin typeface="Calibri" panose="020F0502020204030204" pitchFamily="34" charset="0"/>
              </a:rPr>
              <a:t>make sure advisor abides with generally accepted industry practices (electronic almost real-time statements)</a:t>
            </a: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" y="842748"/>
            <a:ext cx="9135048" cy="514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534400" cy="1676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what is it?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Defined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as any criminal act dealing with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computers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networks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(called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hacking</a:t>
            </a: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and includes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traditional crimes conducted through the </a:t>
            </a: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Internet</a:t>
            </a: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338138" lvl="1" indent="0">
              <a:buNone/>
            </a:pPr>
            <a:endParaRPr lang="en-US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841009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lvl="1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mass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marketing </a:t>
            </a: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frauds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2438" lvl="1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data breaches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2438" lvl="1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malware/viruses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2438" lvl="1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internet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fraud</a:t>
            </a:r>
          </a:p>
          <a:p>
            <a:pPr marL="452438" lvl="1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identity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theft</a:t>
            </a:r>
          </a:p>
          <a:p>
            <a:pPr marL="452438" lvl="1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credit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card account thefts  (when the illegal activities are committed through the use of a computer and the Internet)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002179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Photo: CBC News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3962400" cy="4572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dangerous combination of trends: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Cybercrime often occurs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invisibly until the damage is </a:t>
            </a: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done</a:t>
            </a:r>
          </a:p>
          <a:p>
            <a:endParaRPr lang="en-US" sz="24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45% of financial services organizations reported being victims of cybercrime  - nearly 3X the frequency reported by all other industry sectors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88588264"/>
              </p:ext>
            </p:extLst>
          </p:nvPr>
        </p:nvGraphicFramePr>
        <p:xfrm>
          <a:off x="3435432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6019800"/>
            <a:ext cx="586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Source: 2014 Global Economic Crime Survey, PricewaterhouseCoopers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1110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46008"/>
            <a:ext cx="6400800" cy="4650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6629400" cy="4724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where is it happening?</a:t>
            </a:r>
          </a:p>
          <a:p>
            <a:pPr marL="0" lvl="0" indent="0">
              <a:buNone/>
            </a:pP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6218848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</a:t>
            </a:r>
            <a:r>
              <a:rPr lang="en-US" sz="1000" i="1" dirty="0">
                <a:latin typeface="Calibri" panose="020F0502020204030204" pitchFamily="34" charset="0"/>
              </a:rPr>
              <a:t>: </a:t>
            </a:r>
            <a:r>
              <a:rPr lang="en-US" sz="1000" i="1" dirty="0" smtClean="0">
                <a:latin typeface="Calibri" panose="020F0502020204030204" pitchFamily="34" charset="0"/>
              </a:rPr>
              <a:t>BusinessWeek/Symantec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I. Financial Fraud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6200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Main Branches of the “Fraud Tree”</a:t>
            </a:r>
            <a:r>
              <a:rPr lang="en-US" sz="2400" b="1" i="1" baseline="30000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2</a:t>
            </a:r>
          </a:p>
          <a:p>
            <a:pPr lvl="1"/>
            <a:endParaRPr lang="en-US" sz="20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endParaRPr lang="en-US" sz="24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5320635"/>
              </p:ext>
            </p:extLst>
          </p:nvPr>
        </p:nvGraphicFramePr>
        <p:xfrm>
          <a:off x="838200" y="1447800"/>
          <a:ext cx="7848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5943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baseline="30000" dirty="0" smtClean="0"/>
              <a:t>2</a:t>
            </a:r>
            <a:r>
              <a:rPr lang="en-US" i="1" dirty="0" smtClean="0"/>
              <a:t> </a:t>
            </a:r>
            <a:r>
              <a:rPr lang="en-US" sz="1000" i="1" dirty="0"/>
              <a:t>According to the </a:t>
            </a:r>
            <a:r>
              <a:rPr lang="en-US" sz="1000" i="1" dirty="0" smtClean="0"/>
              <a:t>Association of Certified Fraud Examiners (“ACFE”) Occupational Fraud and Abuse Classification System referred to as the “Fraud Tree”.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423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077200" cy="2057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Mass Marketing Fraud Types</a:t>
            </a:r>
          </a:p>
          <a:p>
            <a:r>
              <a:rPr lang="en-US" sz="2400" i="1" dirty="0" smtClean="0">
                <a:latin typeface="Calibri" panose="020F0502020204030204" pitchFamily="34" charset="0"/>
              </a:rPr>
              <a:t>According to the </a:t>
            </a:r>
            <a:r>
              <a:rPr lang="en-US" sz="2400" i="1" dirty="0" smtClean="0">
                <a:latin typeface="Calibri" panose="020F0502020204030204" pitchFamily="34" charset="0"/>
                <a:hlinkClick r:id="rId2"/>
              </a:rPr>
              <a:t>Internet </a:t>
            </a:r>
            <a:r>
              <a:rPr lang="en-US" sz="2400" i="1" dirty="0">
                <a:latin typeface="Calibri" panose="020F0502020204030204" pitchFamily="34" charset="0"/>
                <a:hlinkClick r:id="rId2"/>
              </a:rPr>
              <a:t>Crime Complaint Center</a:t>
            </a:r>
            <a:r>
              <a:rPr lang="en-US" sz="2400" i="1" dirty="0">
                <a:latin typeface="Calibri" panose="020F0502020204030204" pitchFamily="34" charset="0"/>
              </a:rPr>
              <a:t> and </a:t>
            </a:r>
            <a:r>
              <a:rPr lang="en-US" sz="2400" i="1" dirty="0" smtClean="0">
                <a:latin typeface="Calibri" panose="020F0502020204030204" pitchFamily="34" charset="0"/>
                <a:hlinkClick r:id="rId3"/>
              </a:rPr>
              <a:t>FTC</a:t>
            </a:r>
            <a:r>
              <a:rPr lang="en-US" sz="2400" i="1" dirty="0" smtClean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mass-marketing fraud schemes generally fall into three main categories</a:t>
            </a:r>
            <a:r>
              <a:rPr lang="en-US" sz="2400" i="1" dirty="0" smtClean="0">
                <a:latin typeface="Calibri" panose="020F0502020204030204" pitchFamily="34" charset="0"/>
              </a:rPr>
              <a:t>:</a:t>
            </a:r>
          </a:p>
          <a:p>
            <a:pPr marL="0" lvl="0" indent="0">
              <a:buNone/>
            </a:pPr>
            <a:r>
              <a:rPr lang="en-US" sz="2400" i="1" dirty="0" smtClean="0">
                <a:latin typeface="Calibri" panose="020F0502020204030204" pitchFamily="34" charset="0"/>
              </a:rPr>
              <a:t> 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6218848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</a:t>
            </a:r>
            <a:r>
              <a:rPr lang="en-US" sz="1000" i="1" dirty="0">
                <a:latin typeface="Calibri" panose="020F0502020204030204" pitchFamily="34" charset="0"/>
              </a:rPr>
              <a:t>: </a:t>
            </a:r>
            <a:r>
              <a:rPr lang="en-US" sz="1000" i="1" dirty="0" smtClean="0">
                <a:latin typeface="Calibri" panose="020F0502020204030204" pitchFamily="34" charset="0"/>
              </a:rPr>
              <a:t>US Department of Justice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538728"/>
              </p:ext>
            </p:extLst>
          </p:nvPr>
        </p:nvGraphicFramePr>
        <p:xfrm>
          <a:off x="2133600" y="2590800"/>
          <a:ext cx="5257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19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077200" cy="2057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Advance Fee Schemes</a:t>
            </a:r>
          </a:p>
          <a:p>
            <a:r>
              <a:rPr lang="en-US" sz="2400" i="1" dirty="0" smtClean="0">
                <a:latin typeface="Calibri" panose="020F0502020204030204" pitchFamily="34" charset="0"/>
              </a:rPr>
              <a:t> Victim is </a:t>
            </a:r>
            <a:r>
              <a:rPr lang="en-US" sz="2400" i="1" dirty="0">
                <a:latin typeface="Calibri" panose="020F0502020204030204" pitchFamily="34" charset="0"/>
              </a:rPr>
              <a:t>promised </a:t>
            </a:r>
            <a:r>
              <a:rPr lang="en-US" sz="2400" i="1" dirty="0" smtClean="0">
                <a:latin typeface="Calibri" panose="020F0502020204030204" pitchFamily="34" charset="0"/>
              </a:rPr>
              <a:t>a </a:t>
            </a:r>
            <a:r>
              <a:rPr lang="en-US" sz="2400" i="1" dirty="0">
                <a:latin typeface="Calibri" panose="020F0502020204030204" pitchFamily="34" charset="0"/>
              </a:rPr>
              <a:t>million-dollar prize, lottery winnings, </a:t>
            </a:r>
            <a:r>
              <a:rPr lang="en-US" sz="2400" i="1" dirty="0" smtClean="0">
                <a:latin typeface="Calibri" panose="020F0502020204030204" pitchFamily="34" charset="0"/>
              </a:rPr>
              <a:t>etc.,  </a:t>
            </a:r>
            <a:r>
              <a:rPr lang="en-US" sz="2400" i="1" dirty="0">
                <a:latin typeface="Calibri" panose="020F0502020204030204" pitchFamily="34" charset="0"/>
              </a:rPr>
              <a:t>but must pay in advance </a:t>
            </a:r>
            <a:r>
              <a:rPr lang="en-US" sz="2400" i="1" dirty="0" smtClean="0">
                <a:latin typeface="Calibri" panose="020F0502020204030204" pitchFamily="34" charset="0"/>
              </a:rPr>
              <a:t>fees </a:t>
            </a:r>
            <a:r>
              <a:rPr lang="en-US" sz="2400" i="1" dirty="0">
                <a:latin typeface="Calibri" panose="020F0502020204030204" pitchFamily="34" charset="0"/>
              </a:rPr>
              <a:t>before </a:t>
            </a:r>
            <a:r>
              <a:rPr lang="en-US" sz="2400" i="1" dirty="0" smtClean="0">
                <a:latin typeface="Calibri" panose="020F0502020204030204" pitchFamily="34" charset="0"/>
              </a:rPr>
              <a:t>receiving the </a:t>
            </a:r>
            <a:r>
              <a:rPr lang="en-US" sz="2400" i="1" dirty="0">
                <a:latin typeface="Calibri" panose="020F0502020204030204" pitchFamily="34" charset="0"/>
              </a:rPr>
              <a:t>benefit</a:t>
            </a:r>
            <a:r>
              <a:rPr lang="en-US" sz="2400" i="1" dirty="0" smtClean="0">
                <a:latin typeface="Calibri" panose="020F0502020204030204" pitchFamily="34" charset="0"/>
              </a:rPr>
              <a:t>. </a:t>
            </a:r>
          </a:p>
          <a:p>
            <a:endParaRPr lang="en-US" sz="2400" b="1" i="1" dirty="0" smtClean="0">
              <a:latin typeface="Calibri" panose="020F0502020204030204" pitchFamily="34" charset="0"/>
            </a:endParaRPr>
          </a:p>
          <a:p>
            <a:r>
              <a:rPr lang="en-US" sz="2400" i="1" u="sng" dirty="0" smtClean="0">
                <a:latin typeface="Calibri" panose="020F0502020204030204" pitchFamily="34" charset="0"/>
              </a:rPr>
              <a:t>Auction </a:t>
            </a:r>
            <a:r>
              <a:rPr lang="en-US" sz="2400" i="1" u="sng" dirty="0">
                <a:latin typeface="Calibri" panose="020F0502020204030204" pitchFamily="34" charset="0"/>
              </a:rPr>
              <a:t>and Retail </a:t>
            </a:r>
            <a:r>
              <a:rPr lang="en-US" sz="2400" i="1" u="sng" dirty="0" smtClean="0">
                <a:latin typeface="Calibri" panose="020F0502020204030204" pitchFamily="34" charset="0"/>
              </a:rPr>
              <a:t>Schemes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Online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auction websites </a:t>
            </a:r>
            <a:r>
              <a:rPr lang="en-US" sz="2000" i="1" dirty="0">
                <a:latin typeface="Calibri" panose="020F0502020204030204" pitchFamily="34" charset="0"/>
              </a:rPr>
              <a:t>are among the most frequently reported form of mass-marketing fraud. </a:t>
            </a:r>
            <a:endParaRPr lang="en-US" sz="20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6218847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</a:t>
            </a:r>
            <a:r>
              <a:rPr lang="en-US" sz="1000" i="1" dirty="0">
                <a:latin typeface="Calibri" panose="020F0502020204030204" pitchFamily="34" charset="0"/>
              </a:rPr>
              <a:t>: </a:t>
            </a:r>
            <a:r>
              <a:rPr lang="en-US" sz="1000" i="1" dirty="0" smtClean="0">
                <a:latin typeface="Calibri" panose="020F0502020204030204" pitchFamily="34" charset="0"/>
              </a:rPr>
              <a:t>US Department of Justice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02884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</a:rPr>
              <a:t>Offer high-value items - </a:t>
            </a:r>
            <a:r>
              <a:rPr lang="en-US" sz="2000" i="1" dirty="0" smtClean="0">
                <a:latin typeface="Calibri" panose="020F0502020204030204" pitchFamily="34" charset="0"/>
              </a:rPr>
              <a:t>induce </a:t>
            </a:r>
            <a:r>
              <a:rPr lang="en-US" sz="2000" i="1" dirty="0">
                <a:latin typeface="Calibri" panose="020F0502020204030204" pitchFamily="34" charset="0"/>
              </a:rPr>
              <a:t>their victims to send </a:t>
            </a:r>
            <a:r>
              <a:rPr lang="en-US" sz="2000" i="1" dirty="0" smtClean="0">
                <a:latin typeface="Calibri" panose="020F0502020204030204" pitchFamily="34" charset="0"/>
              </a:rPr>
              <a:t>money, </a:t>
            </a:r>
            <a:r>
              <a:rPr lang="en-US" sz="2000" i="1" dirty="0">
                <a:latin typeface="Calibri" panose="020F0502020204030204" pitchFamily="34" charset="0"/>
              </a:rPr>
              <a:t>but </a:t>
            </a:r>
            <a:r>
              <a:rPr lang="en-US" sz="2000" i="1" dirty="0" smtClean="0">
                <a:latin typeface="Calibri" panose="020F0502020204030204" pitchFamily="34" charset="0"/>
              </a:rPr>
              <a:t>deliver </a:t>
            </a:r>
            <a:r>
              <a:rPr lang="en-US" sz="2000" i="1" dirty="0">
                <a:latin typeface="Calibri" panose="020F0502020204030204" pitchFamily="34" charset="0"/>
              </a:rPr>
              <a:t>nothing or </a:t>
            </a:r>
            <a:r>
              <a:rPr lang="en-US" sz="2000" i="1" dirty="0" smtClean="0">
                <a:latin typeface="Calibri" panose="020F0502020204030204" pitchFamily="34" charset="0"/>
              </a:rPr>
              <a:t>an </a:t>
            </a:r>
            <a:r>
              <a:rPr lang="en-US" sz="2000" i="1" dirty="0">
                <a:latin typeface="Calibri" panose="020F0502020204030204" pitchFamily="34" charset="0"/>
              </a:rPr>
              <a:t>item far less </a:t>
            </a:r>
            <a:r>
              <a:rPr lang="en-US" sz="2000" i="1" dirty="0" smtClean="0">
                <a:latin typeface="Calibri" panose="020F0502020204030204" pitchFamily="34" charset="0"/>
              </a:rPr>
              <a:t>valuable </a:t>
            </a:r>
            <a:r>
              <a:rPr lang="en-US" sz="2000" i="1" dirty="0">
                <a:latin typeface="Calibri" panose="020F0502020204030204" pitchFamily="34" charset="0"/>
              </a:rPr>
              <a:t>(e.g., counterfeit or altered goods).</a:t>
            </a:r>
            <a:endParaRPr lang="en-US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314" name="Picture 2" descr="C:\Users\kbaum\AppData\Local\Microsoft\Windows\Temporary Internet Files\Content.IE5\QGEY4S31\MP9004392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02884"/>
            <a:ext cx="2473430" cy="16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3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6" y="1570648"/>
            <a:ext cx="862102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7696200" cy="515204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Advance Fee Schemes</a:t>
            </a:r>
          </a:p>
          <a:p>
            <a:r>
              <a:rPr lang="en-US" sz="2400" i="1" u="sng" dirty="0" smtClean="0">
                <a:latin typeface="Calibri" panose="020F0502020204030204" pitchFamily="34" charset="0"/>
              </a:rPr>
              <a:t>Auction </a:t>
            </a:r>
            <a:r>
              <a:rPr lang="en-US" sz="2400" i="1" u="sng" dirty="0">
                <a:latin typeface="Calibri" panose="020F0502020204030204" pitchFamily="34" charset="0"/>
              </a:rPr>
              <a:t>and Retail </a:t>
            </a:r>
            <a:r>
              <a:rPr lang="en-US" sz="2400" i="1" u="sng" dirty="0" smtClean="0">
                <a:latin typeface="Calibri" panose="020F0502020204030204" pitchFamily="34" charset="0"/>
              </a:rPr>
              <a:t>Schemes</a:t>
            </a:r>
          </a:p>
          <a:p>
            <a:pPr marL="725488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In 2010</a:t>
            </a:r>
            <a:r>
              <a:rPr lang="en-US" sz="24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, </a:t>
            </a:r>
            <a:r>
              <a:rPr lang="en-US" sz="24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an eBay seller sentenced 68 months for </a:t>
            </a:r>
            <a:r>
              <a:rPr lang="en-US" sz="24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operating a massive eBay auction fraud scheme. </a:t>
            </a:r>
            <a:endParaRPr lang="en-US" sz="2400" i="1" dirty="0" smtClean="0">
              <a:solidFill>
                <a:srgbClr val="171E24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725488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From 2003 to </a:t>
            </a:r>
            <a:r>
              <a:rPr lang="en-US" sz="24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2008, </a:t>
            </a:r>
            <a:r>
              <a:rPr lang="en-US" sz="24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+5500 </a:t>
            </a:r>
            <a:r>
              <a:rPr lang="en-US" sz="24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eBay </a:t>
            </a:r>
            <a:r>
              <a:rPr lang="en-US" sz="24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transactions worth $717,000</a:t>
            </a:r>
          </a:p>
          <a:p>
            <a:pPr marL="725488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Used at </a:t>
            </a:r>
            <a:r>
              <a:rPr lang="en-US" sz="24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least 260 different eBay </a:t>
            </a:r>
            <a:r>
              <a:rPr lang="en-US" sz="24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accounts</a:t>
            </a:r>
          </a:p>
          <a:p>
            <a:pPr marL="725488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None </a:t>
            </a:r>
            <a:r>
              <a:rPr lang="en-US" sz="24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of the items were ever shipped or delivered, and he simply kept the money for personal use.</a:t>
            </a:r>
            <a:endParaRPr lang="en-US" sz="2400" i="1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6218848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</a:t>
            </a:r>
            <a:r>
              <a:rPr lang="en-US" sz="1000" i="1" dirty="0">
                <a:latin typeface="Calibri" panose="020F0502020204030204" pitchFamily="34" charset="0"/>
              </a:rPr>
              <a:t>: </a:t>
            </a:r>
            <a:r>
              <a:rPr lang="en-US" sz="1000" i="1" dirty="0" smtClean="0">
                <a:latin typeface="Calibri" panose="020F0502020204030204" pitchFamily="34" charset="0"/>
              </a:rPr>
              <a:t>US Department of Justice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5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375176" cy="4800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Advance Fee Schemes</a:t>
            </a:r>
          </a:p>
          <a:p>
            <a:r>
              <a:rPr lang="en-US" sz="2400" i="1" u="sng" dirty="0">
                <a:latin typeface="Calibri" panose="020F0502020204030204" pitchFamily="34" charset="0"/>
              </a:rPr>
              <a:t>Business Opportunity/"Work-at-Home" Schemes </a:t>
            </a:r>
            <a:endParaRPr lang="en-US" sz="2400" i="1" u="sng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i="1" dirty="0" smtClean="0">
                <a:latin typeface="Calibri" panose="020F0502020204030204" pitchFamily="34" charset="0"/>
              </a:rPr>
              <a:t>Requires an up front fee, but fails to deliver materials that are needed to create a viable business </a:t>
            </a:r>
          </a:p>
          <a:p>
            <a:pPr lvl="1"/>
            <a:endParaRPr lang="en-US" sz="2400" i="1" dirty="0" smtClean="0">
              <a:latin typeface="Calibri" panose="020F0502020204030204" pitchFamily="34" charset="0"/>
            </a:endParaRPr>
          </a:p>
          <a:p>
            <a:r>
              <a:rPr lang="en-US" sz="2400" i="1" u="sng" dirty="0">
                <a:latin typeface="Calibri" panose="020F0502020204030204" pitchFamily="34" charset="0"/>
              </a:rPr>
              <a:t>Credit-Card Interest Reduction </a:t>
            </a:r>
            <a:r>
              <a:rPr lang="en-US" sz="2400" i="1" u="sng" dirty="0" smtClean="0">
                <a:latin typeface="Calibri" panose="020F0502020204030204" pitchFamily="34" charset="0"/>
              </a:rPr>
              <a:t>Schemes</a:t>
            </a:r>
          </a:p>
          <a:p>
            <a:pPr lvl="1"/>
            <a:r>
              <a:rPr lang="en-US" sz="2400" i="1" dirty="0" smtClean="0">
                <a:latin typeface="Calibri" panose="020F0502020204030204" pitchFamily="34" charset="0"/>
              </a:rPr>
              <a:t>Charge </a:t>
            </a:r>
            <a:r>
              <a:rPr lang="en-US" sz="2400" i="1" dirty="0">
                <a:latin typeface="Calibri" panose="020F0502020204030204" pitchFamily="34" charset="0"/>
              </a:rPr>
              <a:t>fees without </a:t>
            </a:r>
            <a:r>
              <a:rPr lang="en-US" sz="2400" i="1" dirty="0" smtClean="0">
                <a:latin typeface="Calibri" panose="020F0502020204030204" pitchFamily="34" charset="0"/>
              </a:rPr>
              <a:t>actually </a:t>
            </a:r>
          </a:p>
          <a:p>
            <a:pPr marL="338138" lvl="1" indent="0">
              <a:buNone/>
            </a:pPr>
            <a:r>
              <a:rPr lang="en-US" sz="2400" i="1" dirty="0" smtClean="0">
                <a:latin typeface="Calibri" panose="020F0502020204030204" pitchFamily="34" charset="0"/>
              </a:rPr>
              <a:t>reducing cardholders</a:t>
            </a:r>
            <a:r>
              <a:rPr lang="en-US" sz="2400" i="1" dirty="0">
                <a:latin typeface="Calibri" panose="020F0502020204030204" pitchFamily="34" charset="0"/>
              </a:rPr>
              <a:t>' interest </a:t>
            </a:r>
            <a:r>
              <a:rPr lang="en-US" sz="2400" i="1" dirty="0" smtClean="0">
                <a:latin typeface="Calibri" panose="020F0502020204030204" pitchFamily="34" charset="0"/>
              </a:rPr>
              <a:t>rates</a:t>
            </a:r>
            <a:endParaRPr lang="en-US" sz="2400" i="1" dirty="0">
              <a:latin typeface="Calibri" panose="020F0502020204030204" pitchFamily="34" charset="0"/>
            </a:endParaRPr>
          </a:p>
          <a:p>
            <a:endParaRPr lang="en-US" sz="2800" i="1" dirty="0" smtClean="0"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6218848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</a:t>
            </a:r>
            <a:r>
              <a:rPr lang="en-US" sz="1000" i="1" dirty="0">
                <a:latin typeface="Calibri" panose="020F0502020204030204" pitchFamily="34" charset="0"/>
              </a:rPr>
              <a:t>: </a:t>
            </a:r>
            <a:r>
              <a:rPr lang="en-US" sz="1000" i="1" dirty="0" smtClean="0">
                <a:latin typeface="Calibri" panose="020F0502020204030204" pitchFamily="34" charset="0"/>
              </a:rPr>
              <a:t>US Department of Justice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pic>
        <p:nvPicPr>
          <p:cNvPr id="15362" name="Picture 2" descr="C:\Users\kbaum\AppData\Local\Microsoft\Windows\Temporary Internet Files\Content.IE5\AA11ADFS\MP9004423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94" y="35052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5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077200" cy="4800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Advance Fee Schemes</a:t>
            </a:r>
          </a:p>
          <a:p>
            <a:r>
              <a:rPr lang="en-US" sz="2400" i="1" u="sng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Inheritance Schemes</a:t>
            </a:r>
          </a:p>
          <a:p>
            <a:pPr marL="725488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Contact </a:t>
            </a:r>
            <a:r>
              <a:rPr lang="en-US" sz="20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prospective victims </a:t>
            </a:r>
            <a:r>
              <a:rPr lang="en-US" sz="20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then make a series </a:t>
            </a:r>
            <a:r>
              <a:rPr lang="en-US" sz="20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of demands for advance payment of various nonexistent fees before the inheritance can be transferred. </a:t>
            </a:r>
            <a:endParaRPr lang="en-US" sz="2000" i="1" dirty="0" smtClean="0"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231775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Lottery/Prize/Sweepstakes Schemes </a:t>
            </a:r>
          </a:p>
          <a:p>
            <a:pPr marL="725488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Operate from </a:t>
            </a:r>
            <a:r>
              <a:rPr lang="en-US" sz="20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a growing number of countries, such as Costa Rica, the Dominican Republic, Jamaica, the Netherlands, </a:t>
            </a:r>
            <a:r>
              <a:rPr lang="en-US" sz="20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Nigeria etc., thru email they claim the victim has </a:t>
            </a:r>
            <a:r>
              <a:rPr lang="en-US" sz="20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just won a substantial lottery prize or </a:t>
            </a:r>
            <a:r>
              <a:rPr lang="en-US" sz="20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 sweepstakes, </a:t>
            </a:r>
            <a:r>
              <a:rPr lang="en-US" sz="20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but must pay </a:t>
            </a:r>
            <a:r>
              <a:rPr lang="en-US" sz="20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a number of </a:t>
            </a:r>
            <a:r>
              <a:rPr lang="en-US" sz="20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nonexistent "fees" or "taxes" before he or she can receive the prize. </a:t>
            </a:r>
            <a:endParaRPr lang="en-US" sz="2000" i="1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endParaRPr lang="en-US" sz="2400" i="1" dirty="0" smtClean="0"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6226901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</a:t>
            </a:r>
            <a:r>
              <a:rPr lang="en-US" sz="1000" i="1" dirty="0">
                <a:latin typeface="Calibri" panose="020F0502020204030204" pitchFamily="34" charset="0"/>
              </a:rPr>
              <a:t>: </a:t>
            </a:r>
            <a:r>
              <a:rPr lang="en-US" sz="1000" i="1" dirty="0" smtClean="0">
                <a:latin typeface="Calibri" panose="020F0502020204030204" pitchFamily="34" charset="0"/>
              </a:rPr>
              <a:t>US Department of Justice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4876800" cy="48006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</a:t>
            </a:r>
            <a:r>
              <a:rPr lang="en-US" sz="24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Bank and Financial Account </a:t>
            </a:r>
            <a:r>
              <a:rPr lang="en-US" sz="24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Schemes</a:t>
            </a:r>
          </a:p>
          <a:p>
            <a:pPr marL="9525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Mass </a:t>
            </a:r>
            <a:r>
              <a:rPr lang="en-US" sz="20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contacts with individuals to trick them into providing </a:t>
            </a:r>
            <a:r>
              <a:rPr lang="en-US" sz="20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bank </a:t>
            </a:r>
            <a:r>
              <a:rPr lang="en-US" sz="20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or financial account data, </a:t>
            </a:r>
            <a:r>
              <a:rPr lang="en-US" sz="20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gain access steal funds </a:t>
            </a:r>
            <a:r>
              <a:rPr lang="en-US" sz="20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or charge goods to the victims' cards. </a:t>
            </a:r>
            <a:endParaRPr lang="en-US" sz="2000" i="1" dirty="0" smtClean="0">
              <a:solidFill>
                <a:srgbClr val="171E24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9525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i="1" dirty="0" smtClean="0">
                <a:latin typeface="Calibri" panose="020F0502020204030204" pitchFamily="34" charset="0"/>
                <a:ea typeface="Times New Roman"/>
                <a:cs typeface="Times New Roman"/>
              </a:rPr>
              <a:t>Identity Theft </a:t>
            </a:r>
            <a:r>
              <a:rPr lang="en-US" sz="20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- </a:t>
            </a:r>
            <a:r>
              <a:rPr lang="en-US" sz="20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the wrongful obtaining and using of someone else's personal data </a:t>
            </a:r>
            <a:r>
              <a:rPr lang="en-US" sz="20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involving </a:t>
            </a:r>
            <a:r>
              <a:rPr lang="en-US" sz="20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fraud or deception, typically for economic gain.</a:t>
            </a:r>
            <a:endParaRPr lang="en-US" sz="2000" i="1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en-US" sz="2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000" i="1" dirty="0" smtClean="0"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</a:t>
            </a:r>
            <a:r>
              <a:rPr lang="en-US" sz="1000" i="1" dirty="0">
                <a:latin typeface="Calibri" panose="020F0502020204030204" pitchFamily="34" charset="0"/>
              </a:rPr>
              <a:t>: </a:t>
            </a:r>
            <a:r>
              <a:rPr lang="en-US" sz="1000" i="1" dirty="0" smtClean="0">
                <a:latin typeface="Calibri" panose="020F0502020204030204" pitchFamily="34" charset="0"/>
              </a:rPr>
              <a:t>US Department of Justice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054589"/>
              </p:ext>
            </p:extLst>
          </p:nvPr>
        </p:nvGraphicFramePr>
        <p:xfrm>
          <a:off x="3657600" y="1447800"/>
          <a:ext cx="5486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4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kbaum\AppData\Local\Microsoft\Windows\Temporary Internet Files\Content.IE5\7SRWC8WA\MP900431217[1]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4"/>
          <a:stretch/>
        </p:blipFill>
        <p:spPr bwMode="auto">
          <a:xfrm>
            <a:off x="381000" y="381001"/>
            <a:ext cx="8305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991" y="838200"/>
            <a:ext cx="7771410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</a:t>
            </a:r>
            <a:r>
              <a:rPr lang="en-US" sz="24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Bank and Financial Account </a:t>
            </a:r>
            <a:r>
              <a:rPr lang="en-US" sz="24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Schemes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Phishing – uses email</a:t>
            </a:r>
          </a:p>
          <a:p>
            <a:r>
              <a:rPr lang="en-US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Vishing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– is voice phishing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Q6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 FACTS: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Identity fraud complaints decreased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21% in 2013, but still is the FTC’s #1 complaint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Intuit has a great explanation of phishing, </a:t>
            </a:r>
            <a:r>
              <a:rPr lang="en-US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vishing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smishing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endParaRPr lang="en-US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pharming at: </a:t>
            </a:r>
            <a:endParaRPr lang="en-US" sz="2000" i="1" dirty="0" smtClean="0"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6181107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</a:t>
            </a:r>
            <a:r>
              <a:rPr lang="en-US" sz="1000" i="1" dirty="0">
                <a:latin typeface="Calibri" panose="020F0502020204030204" pitchFamily="34" charset="0"/>
              </a:rPr>
              <a:t>: </a:t>
            </a:r>
            <a:r>
              <a:rPr lang="en-US" sz="1000" i="1" dirty="0" smtClean="0">
                <a:latin typeface="Calibri" panose="020F0502020204030204" pitchFamily="34" charset="0"/>
              </a:rPr>
              <a:t>US Department of Justice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4491335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https://security.intuit.com/phishing.html</a:t>
            </a:r>
          </a:p>
        </p:txBody>
      </p:sp>
    </p:spTree>
    <p:extLst>
      <p:ext uri="{BB962C8B-B14F-4D97-AF65-F5344CB8AC3E}">
        <p14:creationId xmlns:p14="http://schemas.microsoft.com/office/powerpoint/2010/main" val="4363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7" y="1066800"/>
            <a:ext cx="8043863" cy="4111309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</a:t>
            </a:r>
            <a:r>
              <a:rPr lang="en-US" sz="24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Bank and Financial Account </a:t>
            </a:r>
            <a:r>
              <a:rPr lang="en-US" sz="24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Schemes</a:t>
            </a:r>
          </a:p>
          <a:p>
            <a:endParaRPr lang="en-US" sz="2000" i="1" dirty="0" smtClean="0"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6230779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</a:t>
            </a:r>
            <a:r>
              <a:rPr lang="en-US" sz="1000" i="1" dirty="0">
                <a:latin typeface="Calibri" panose="020F0502020204030204" pitchFamily="34" charset="0"/>
              </a:rPr>
              <a:t>: </a:t>
            </a:r>
            <a:r>
              <a:rPr lang="en-US" sz="1000" i="1" dirty="0" smtClean="0">
                <a:latin typeface="Calibri" panose="020F0502020204030204" pitchFamily="34" charset="0"/>
              </a:rPr>
              <a:t>US Department of Justice, </a:t>
            </a:r>
            <a:r>
              <a:rPr lang="en-US" sz="1000" i="1" dirty="0">
                <a:latin typeface="Calibri" panose="020F0502020204030204" pitchFamily="34" charset="0"/>
              </a:rPr>
              <a:t>Javelin Strategy &amp; Research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46494"/>
              </p:ext>
            </p:extLst>
          </p:nvPr>
        </p:nvGraphicFramePr>
        <p:xfrm>
          <a:off x="1143000" y="1600200"/>
          <a:ext cx="6858000" cy="4191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029200"/>
                <a:gridCol w="1828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500" b="1" i="1" dirty="0">
                          <a:latin typeface="Calibri" panose="020F0502020204030204" pitchFamily="34" charset="0"/>
                        </a:rPr>
                        <a:t>Identity Theft / Fraud Statistics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alibri" panose="020F0502020204030204" pitchFamily="34" charset="0"/>
                        </a:rPr>
                        <a:t>Average number of U.S. identity fraud victims annually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Calibri" panose="020F0502020204030204" pitchFamily="34" charset="0"/>
                        </a:rPr>
                        <a:t>11,571,900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alibri" panose="020F0502020204030204" pitchFamily="34" charset="0"/>
                        </a:rPr>
                        <a:t>Percent of U.S. households that reported some type of identity fraud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Calibri" panose="020F0502020204030204" pitchFamily="34" charset="0"/>
                        </a:rPr>
                        <a:t>7 %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500">
                          <a:latin typeface="Calibri" panose="020F0502020204030204" pitchFamily="34" charset="0"/>
                        </a:rPr>
                        <a:t>Average financial loss per identity theft incident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Calibri" panose="020F0502020204030204" pitchFamily="34" charset="0"/>
                        </a:rPr>
                        <a:t>$4,930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500">
                          <a:latin typeface="Calibri" panose="020F0502020204030204" pitchFamily="34" charset="0"/>
                        </a:rPr>
                        <a:t>Total financial loss attributed to identity theft in 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500" b="1" dirty="0" smtClean="0">
                          <a:latin typeface="Calibri" panose="020F0502020204030204" pitchFamily="34" charset="0"/>
                        </a:rPr>
                        <a:t>24.7B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500">
                          <a:latin typeface="Calibri" panose="020F0502020204030204" pitchFamily="34" charset="0"/>
                        </a:rPr>
                        <a:t>Total financial loss attributed to identity theft in 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21.0B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500">
                          <a:latin typeface="Calibri" panose="020F0502020204030204" pitchFamily="34" charset="0"/>
                        </a:rPr>
                        <a:t>Total financial loss attributed to identity theft in 2010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13.2B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500" b="1" i="1" dirty="0">
                          <a:latin typeface="Calibri" panose="020F0502020204030204" pitchFamily="34" charset="0"/>
                        </a:rPr>
                        <a:t>Percent of Reported Identity Thefts by Type of Fraud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>
                          <a:latin typeface="Calibri" panose="020F0502020204030204" pitchFamily="34" charset="0"/>
                        </a:rPr>
                        <a:t>Percent Reported</a:t>
                      </a: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500">
                          <a:latin typeface="Calibri" panose="020F0502020204030204" pitchFamily="34" charset="0"/>
                        </a:rPr>
                        <a:t>Misuse of Existing Credit Card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latin typeface="Calibri" panose="020F0502020204030204" pitchFamily="34" charset="0"/>
                        </a:rPr>
                        <a:t>64.1 %</a:t>
                      </a: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500">
                          <a:latin typeface="Calibri" panose="020F0502020204030204" pitchFamily="34" charset="0"/>
                        </a:rPr>
                        <a:t>Misuse of Other Existing Bank Account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latin typeface="Calibri" panose="020F0502020204030204" pitchFamily="34" charset="0"/>
                        </a:rPr>
                        <a:t>35.0 </a:t>
                      </a:r>
                      <a:r>
                        <a:rPr lang="en-US" sz="1500" b="1" dirty="0"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500">
                          <a:latin typeface="Calibri" panose="020F0502020204030204" pitchFamily="34" charset="0"/>
                        </a:rPr>
                        <a:t>Misuse of Personal Information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Calibri" panose="020F0502020204030204" pitchFamily="34" charset="0"/>
                        </a:rPr>
                        <a:t>14.2 %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7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7" y="1066800"/>
            <a:ext cx="8043863" cy="4111309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</a:t>
            </a:r>
            <a:r>
              <a:rPr lang="en-US" sz="2400" i="1" dirty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Bank and Financial Account </a:t>
            </a:r>
            <a:r>
              <a:rPr lang="en-US" sz="24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Schemes</a:t>
            </a:r>
          </a:p>
          <a:p>
            <a:r>
              <a:rPr lang="en-US" sz="2000" i="1" dirty="0" smtClean="0">
                <a:latin typeface="Calibri" panose="020F0502020204030204" pitchFamily="34" charset="0"/>
              </a:rPr>
              <a:t>How safe is </a:t>
            </a:r>
            <a:r>
              <a:rPr lang="en-US" sz="2000" i="1" dirty="0" err="1" smtClean="0">
                <a:latin typeface="Calibri" panose="020F0502020204030204" pitchFamily="34" charset="0"/>
              </a:rPr>
              <a:t>Paypal</a:t>
            </a:r>
            <a:r>
              <a:rPr lang="en-US" sz="2000" i="1" dirty="0" smtClean="0">
                <a:latin typeface="Calibri" panose="020F0502020204030204" pitchFamily="34" charset="0"/>
              </a:rPr>
              <a:t>?</a:t>
            </a:r>
          </a:p>
          <a:p>
            <a:pPr lvl="1"/>
            <a:r>
              <a:rPr lang="en-US" sz="1600" i="1" dirty="0" smtClean="0">
                <a:latin typeface="Calibri" panose="020F0502020204030204" pitchFamily="34" charset="0"/>
              </a:rPr>
              <a:t>Do your own due diligence</a:t>
            </a:r>
          </a:p>
          <a:p>
            <a:pPr lvl="1"/>
            <a:r>
              <a:rPr lang="en-US" sz="1600" i="1" dirty="0" smtClean="0">
                <a:latin typeface="Calibri" panose="020F0502020204030204" pitchFamily="34" charset="0"/>
              </a:rPr>
              <a:t>Be sure to check the FTC,</a:t>
            </a:r>
          </a:p>
          <a:p>
            <a:pPr marL="338138" lvl="1" indent="0">
              <a:buNone/>
            </a:pPr>
            <a:r>
              <a:rPr lang="en-US" sz="1600" i="1" dirty="0" smtClean="0">
                <a:latin typeface="Calibri" panose="020F0502020204030204" pitchFamily="34" charset="0"/>
              </a:rPr>
              <a:t>     and other consumer sites</a:t>
            </a:r>
            <a:endParaRPr lang="en-US" sz="1600" i="1" dirty="0">
              <a:latin typeface="Calibri" panose="020F0502020204030204" pitchFamily="34" charset="0"/>
            </a:endParaRPr>
          </a:p>
          <a:p>
            <a:endParaRPr lang="en-US" sz="2000" i="1" dirty="0">
              <a:latin typeface="Calibri" panose="020F0502020204030204" pitchFamily="34" charset="0"/>
            </a:endParaRPr>
          </a:p>
          <a:p>
            <a:endParaRPr lang="en-US" sz="2000" i="1" dirty="0" smtClean="0">
              <a:latin typeface="Calibri" panose="020F0502020204030204" pitchFamily="34" charset="0"/>
            </a:endParaRPr>
          </a:p>
          <a:p>
            <a:endParaRPr lang="en-US" sz="2000" i="1" dirty="0" smtClean="0"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</a:t>
            </a:r>
            <a:r>
              <a:rPr lang="en-US" sz="1000" i="1" dirty="0">
                <a:latin typeface="Calibri" panose="020F0502020204030204" pitchFamily="34" charset="0"/>
              </a:rPr>
              <a:t>: </a:t>
            </a:r>
            <a:r>
              <a:rPr lang="en-US" sz="1000" i="1" dirty="0" smtClean="0">
                <a:latin typeface="Calibri" panose="020F0502020204030204" pitchFamily="34" charset="0"/>
              </a:rPr>
              <a:t>www.paypalsucks.com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54" y="1676400"/>
            <a:ext cx="4833646" cy="4262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r="38608"/>
          <a:stretch/>
        </p:blipFill>
        <p:spPr>
          <a:xfrm>
            <a:off x="990600" y="3049133"/>
            <a:ext cx="7848600" cy="25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58200" cy="456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48663" cy="45720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</a:t>
            </a:r>
            <a:r>
              <a:rPr lang="en-US" sz="2400" i="1" dirty="0" smtClean="0">
                <a:solidFill>
                  <a:srgbClr val="171E2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Investing Schemes</a:t>
            </a:r>
            <a:endParaRPr lang="en-US" sz="2400" i="1" dirty="0">
              <a:solidFill>
                <a:srgbClr val="171E24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i="1" dirty="0" smtClean="0"/>
              <a:t>“</a:t>
            </a:r>
            <a:r>
              <a:rPr lang="en-US" sz="2000" b="1" i="1" dirty="0" smtClean="0">
                <a:latin typeface="Calibri" panose="020F0502020204030204" pitchFamily="34" charset="0"/>
              </a:rPr>
              <a:t>Pump-and-Dump</a:t>
            </a:r>
            <a:r>
              <a:rPr lang="en-US" sz="2000" b="1" i="1" dirty="0">
                <a:latin typeface="Calibri" panose="020F0502020204030204" pitchFamily="34" charset="0"/>
              </a:rPr>
              <a:t>" </a:t>
            </a:r>
            <a:r>
              <a:rPr lang="en-US" sz="2000" b="1" i="1" dirty="0" smtClean="0">
                <a:latin typeface="Calibri" panose="020F0502020204030204" pitchFamily="34" charset="0"/>
              </a:rPr>
              <a:t>Schemes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i="1" dirty="0" smtClean="0">
                <a:latin typeface="Calibri" panose="020F0502020204030204" pitchFamily="34" charset="0"/>
              </a:rPr>
              <a:t>Fraudulently drive price </a:t>
            </a:r>
            <a:r>
              <a:rPr lang="en-US" sz="2000" i="1" dirty="0">
                <a:latin typeface="Calibri" panose="020F0502020204030204" pitchFamily="34" charset="0"/>
              </a:rPr>
              <a:t>increases in thinly traded </a:t>
            </a:r>
            <a:r>
              <a:rPr lang="en-US" sz="2000" i="1" dirty="0" smtClean="0">
                <a:latin typeface="Calibri" panose="020F0502020204030204" pitchFamily="34" charset="0"/>
              </a:rPr>
              <a:t>stocks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i="1" dirty="0" smtClean="0">
                <a:latin typeface="Calibri" panose="020F0502020204030204" pitchFamily="34" charset="0"/>
              </a:rPr>
              <a:t>Immediately </a:t>
            </a:r>
            <a:r>
              <a:rPr lang="en-US" sz="2000" i="1" dirty="0">
                <a:latin typeface="Calibri" panose="020F0502020204030204" pitchFamily="34" charset="0"/>
              </a:rPr>
              <a:t>sell off their holdings of those stocks </a:t>
            </a:r>
            <a:endParaRPr lang="en-US" sz="2000" i="1" dirty="0" smtClean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i="1" dirty="0" smtClean="0">
                <a:latin typeface="Calibri" panose="020F0502020204030204" pitchFamily="34" charset="0"/>
              </a:rPr>
              <a:t>Any </a:t>
            </a:r>
            <a:r>
              <a:rPr lang="en-US" sz="2000" i="1" dirty="0">
                <a:latin typeface="Calibri" panose="020F0502020204030204" pitchFamily="34" charset="0"/>
              </a:rPr>
              <a:t>other buyers of the stock who are unaware of the falsity of the information become victims of the scheme once the price falls. </a:t>
            </a:r>
          </a:p>
          <a:p>
            <a:pPr marL="0" indent="0">
              <a:buNone/>
            </a:pPr>
            <a:r>
              <a:rPr lang="en-US" sz="2000" b="1" i="1" dirty="0">
                <a:latin typeface="Calibri" panose="020F0502020204030204" pitchFamily="34" charset="0"/>
              </a:rPr>
              <a:t>Short-Selling ("Scalping") </a:t>
            </a:r>
            <a:r>
              <a:rPr lang="en-US" sz="2000" b="1" i="1" dirty="0" smtClean="0">
                <a:latin typeface="Calibri" panose="020F0502020204030204" pitchFamily="34" charset="0"/>
              </a:rPr>
              <a:t>Schemes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2000" i="1" dirty="0" smtClean="0">
                <a:latin typeface="Calibri" panose="020F0502020204030204" pitchFamily="34" charset="0"/>
              </a:rPr>
              <a:t>Similar approach to pump and dump</a:t>
            </a:r>
          </a:p>
          <a:p>
            <a:r>
              <a:rPr lang="en-US" sz="2000" i="1" dirty="0" smtClean="0">
                <a:latin typeface="Calibri" panose="020F0502020204030204" pitchFamily="34" charset="0"/>
              </a:rPr>
              <a:t>Disseminating of false information to drive a stock price down</a:t>
            </a:r>
          </a:p>
          <a:p>
            <a:endParaRPr lang="en-US" sz="2000" i="1" dirty="0">
              <a:latin typeface="Calibri" panose="020F0502020204030204" pitchFamily="34" charset="0"/>
            </a:endParaRPr>
          </a:p>
          <a:p>
            <a:endParaRPr lang="en-US" sz="2000" i="1" dirty="0">
              <a:latin typeface="Calibri" panose="020F0502020204030204" pitchFamily="34" charset="0"/>
            </a:endParaRPr>
          </a:p>
          <a:p>
            <a:endParaRPr lang="en-US" sz="2000" i="1" dirty="0" smtClean="0">
              <a:latin typeface="Calibri" panose="020F0502020204030204" pitchFamily="34" charset="0"/>
            </a:endParaRPr>
          </a:p>
          <a:p>
            <a:endParaRPr lang="en-US" sz="2000" i="1" dirty="0">
              <a:latin typeface="Calibri" panose="020F0502020204030204" pitchFamily="34" charset="0"/>
            </a:endParaRPr>
          </a:p>
          <a:p>
            <a:endParaRPr lang="en-US" sz="2000" i="1" dirty="0">
              <a:latin typeface="Calibri" panose="020F0502020204030204" pitchFamily="34" charset="0"/>
            </a:endParaRPr>
          </a:p>
          <a:p>
            <a:endParaRPr lang="en-US" sz="2000" i="1" dirty="0" smtClean="0">
              <a:latin typeface="Calibri" panose="020F0502020204030204" pitchFamily="34" charset="0"/>
            </a:endParaRPr>
          </a:p>
          <a:p>
            <a:endParaRPr lang="en-US" sz="2000" i="1" dirty="0" smtClean="0"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6238775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</a:t>
            </a:r>
            <a:r>
              <a:rPr lang="en-US" sz="1000" i="1" dirty="0">
                <a:latin typeface="Calibri" panose="020F0502020204030204" pitchFamily="34" charset="0"/>
              </a:rPr>
              <a:t>: </a:t>
            </a:r>
            <a:r>
              <a:rPr lang="en-US" sz="1000" i="1" dirty="0" smtClean="0">
                <a:latin typeface="Calibri" panose="020F0502020204030204" pitchFamily="34" charset="0"/>
              </a:rPr>
              <a:t>US Department of Justice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Content Placeholder 8" descr="Slide Art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0" b="22900"/>
          <a:stretch>
            <a:fillRect/>
          </a:stretch>
        </p:blipFill>
        <p:spPr>
          <a:xfrm>
            <a:off x="304800" y="120353"/>
            <a:ext cx="8627644" cy="6128047"/>
          </a:xfrm>
        </p:spPr>
      </p:pic>
    </p:spTree>
    <p:extLst>
      <p:ext uri="{BB962C8B-B14F-4D97-AF65-F5344CB8AC3E}">
        <p14:creationId xmlns:p14="http://schemas.microsoft.com/office/powerpoint/2010/main" val="3296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IV. Fraud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Trends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To Watch For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In 2014</a:t>
            </a:r>
            <a:endParaRPr lang="en-US" sz="2800" b="1" i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382000" cy="4724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Cybercrime – Other costs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Reputation – </a:t>
            </a:r>
          </a:p>
          <a:p>
            <a:pPr lvl="1"/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is still struggling to win back the trust of shoppers after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hackers </a:t>
            </a: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from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Eastern Europe stole 40 million credit card numbers and 70 million addresses, phone numbers and other personal information last winter</a:t>
            </a: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Personal safety and well being – </a:t>
            </a:r>
          </a:p>
          <a:p>
            <a:pPr lvl="1"/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People who have lost their life savings to fraud often become </a:t>
            </a:r>
            <a:r>
              <a:rPr lang="en-US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suicidal</a:t>
            </a:r>
          </a:p>
          <a:p>
            <a:pPr lvl="1"/>
            <a:r>
              <a:rPr lang="en-US" sz="2000" i="1" dirty="0" smtClean="0">
                <a:latin typeface="Calibri" panose="020F0502020204030204" pitchFamily="34" charset="0"/>
              </a:rPr>
              <a:t>In </a:t>
            </a:r>
            <a:r>
              <a:rPr lang="en-US" sz="2000" i="1" dirty="0">
                <a:latin typeface="Calibri" panose="020F0502020204030204" pitchFamily="34" charset="0"/>
              </a:rPr>
              <a:t>certain cases foreign-based mass-marketing fraud schemes have resorted to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kidnaping victims </a:t>
            </a:r>
            <a:r>
              <a:rPr lang="en-US" sz="2000" i="1" dirty="0">
                <a:latin typeface="Calibri" panose="020F0502020204030204" pitchFamily="34" charset="0"/>
              </a:rPr>
              <a:t>who have been persuaded to travel abroad, to ensure that they obtain as much money as possible from </a:t>
            </a:r>
            <a:r>
              <a:rPr lang="en-US" sz="2000" i="1" dirty="0" smtClean="0">
                <a:latin typeface="Calibri" panose="020F0502020204030204" pitchFamily="34" charset="0"/>
              </a:rPr>
              <a:t>their victims </a:t>
            </a:r>
            <a:r>
              <a:rPr lang="en-US" sz="2000" i="1" dirty="0">
                <a:latin typeface="Calibri" panose="020F0502020204030204" pitchFamily="34" charset="0"/>
              </a:rPr>
              <a:t>and their families.</a:t>
            </a:r>
          </a:p>
          <a:p>
            <a:pPr lvl="1"/>
            <a:endParaRPr lang="en-US" sz="2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en-US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en-US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907BA-A7A0-46B1-AB8D-F1E50D0E6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6166884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</a:t>
            </a:r>
            <a:r>
              <a:rPr lang="en-US" sz="1000" i="1" dirty="0">
                <a:latin typeface="Calibri" panose="020F0502020204030204" pitchFamily="34" charset="0"/>
              </a:rPr>
              <a:t>: </a:t>
            </a:r>
            <a:r>
              <a:rPr lang="en-US" sz="1000" i="1" dirty="0" smtClean="0">
                <a:latin typeface="Calibri" panose="020F0502020204030204" pitchFamily="34" charset="0"/>
              </a:rPr>
              <a:t>US Department of Justice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381000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V. Going Forward</a:t>
            </a:r>
            <a:endParaRPr lang="en-US" b="1" i="1" dirty="0" smtClean="0">
              <a:latin typeface="Calibri" panose="020F0502020204030204" pitchFamily="34" charset="0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181600"/>
          </a:xfrm>
        </p:spPr>
        <p:txBody>
          <a:bodyPr>
            <a:noAutofit/>
          </a:bodyPr>
          <a:lstStyle/>
          <a:p>
            <a:pPr marL="533400" indent="-533400"/>
            <a:endParaRPr lang="en-US" sz="400" dirty="0" smtClean="0"/>
          </a:p>
          <a:p>
            <a:pPr marL="533400" indent="-533400">
              <a:buFont typeface="Wingdings" pitchFamily="2" charset="2"/>
              <a:buNone/>
            </a:pP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As Investors …. 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b="1" i="1" dirty="0" smtClean="0">
                <a:latin typeface="Calibri" panose="020F0502020204030204" pitchFamily="34" charset="0"/>
              </a:rPr>
              <a:t>Scams generally have glaring </a:t>
            </a:r>
            <a:r>
              <a:rPr lang="en-US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b="1" i="1" dirty="0" smtClean="0">
                <a:latin typeface="Calibri" panose="020F0502020204030204" pitchFamily="34" charset="0"/>
              </a:rPr>
              <a:t> flags: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i="1" dirty="0" smtClean="0">
                <a:latin typeface="Calibri" panose="020F0502020204030204" pitchFamily="34" charset="0"/>
              </a:rPr>
              <a:t>Can’t miss investments; guaranteed return (since when are there guarantees?)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i="1" dirty="0" smtClean="0">
                <a:latin typeface="Calibri" panose="020F0502020204030204" pitchFamily="34" charset="0"/>
              </a:rPr>
              <a:t>Unsolicited </a:t>
            </a:r>
            <a:r>
              <a:rPr lang="en-US" i="1" dirty="0">
                <a:latin typeface="Calibri" panose="020F0502020204030204" pitchFamily="34" charset="0"/>
              </a:rPr>
              <a:t>materials – ignore investment-related “junk” faxes, emails, voice mail messages, and regular mail</a:t>
            </a:r>
            <a:endParaRPr lang="en-US" i="1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i="1" dirty="0" smtClean="0">
                <a:latin typeface="Calibri" panose="020F0502020204030204" pitchFamily="34" charset="0"/>
              </a:rPr>
              <a:t>Limited opportunities (limited because…..?)</a:t>
            </a:r>
          </a:p>
          <a:p>
            <a:pPr marL="0" indent="0">
              <a:buNone/>
            </a:pPr>
            <a:r>
              <a:rPr lang="en-US" b="1" i="1" dirty="0" smtClean="0">
                <a:latin typeface="Calibri" panose="020F0502020204030204" pitchFamily="34" charset="0"/>
              </a:rPr>
              <a:t>Do </a:t>
            </a:r>
            <a:r>
              <a:rPr lang="en-US" b="1" i="1" dirty="0">
                <a:latin typeface="Calibri" panose="020F0502020204030204" pitchFamily="34" charset="0"/>
              </a:rPr>
              <a:t>your own due diligence: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Calibri" panose="020F0502020204030204" pitchFamily="34" charset="0"/>
              </a:rPr>
              <a:t>Research potential investment opportunities - and who's behind them </a:t>
            </a:r>
            <a:r>
              <a:rPr lang="en-US" i="1" dirty="0" smtClean="0">
                <a:latin typeface="Calibri" panose="020F0502020204030204" pitchFamily="34" charset="0"/>
              </a:rPr>
              <a:t>Compare </a:t>
            </a:r>
            <a:r>
              <a:rPr lang="en-US" i="1" dirty="0">
                <a:latin typeface="Calibri" panose="020F0502020204030204" pitchFamily="34" charset="0"/>
              </a:rPr>
              <a:t>promised rates of returns with that of industry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Calibri" panose="020F0502020204030204" pitchFamily="34" charset="0"/>
              </a:rPr>
              <a:t>Are there right to audit clauses?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Calibri" panose="020F0502020204030204" pitchFamily="34" charset="0"/>
              </a:rPr>
              <a:t>How is your investment protected?</a:t>
            </a:r>
          </a:p>
          <a:p>
            <a:pPr marL="0" indent="0">
              <a:buNone/>
            </a:pPr>
            <a:endParaRPr lang="en-US" sz="2000" i="1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i="1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</p:txBody>
      </p:sp>
      <p:sp>
        <p:nvSpPr>
          <p:cNvPr id="7168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628E85-2C52-4F93-9B8F-BC63399017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381000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V. Going Forward</a:t>
            </a:r>
            <a:endParaRPr lang="en-US" b="1" i="1" dirty="0" smtClean="0">
              <a:latin typeface="Calibri" panose="020F0502020204030204" pitchFamily="34" charset="0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82000" cy="5181600"/>
          </a:xfrm>
        </p:spPr>
        <p:txBody>
          <a:bodyPr>
            <a:noAutofit/>
          </a:bodyPr>
          <a:lstStyle/>
          <a:p>
            <a:pPr marL="533400" indent="-533400"/>
            <a:endParaRPr lang="en-US" sz="400" dirty="0" smtClean="0"/>
          </a:p>
          <a:p>
            <a:pPr marL="533400" indent="-533400">
              <a:buFont typeface="Wingdings" pitchFamily="2" charset="2"/>
              <a:buNone/>
            </a:pP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As Leaders ….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Calibri" panose="020F0502020204030204" pitchFamily="34" charset="0"/>
              </a:rPr>
              <a:t>Set the tone by creating new policies and be aggressive in enforcing them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Calibri" panose="020F0502020204030204" pitchFamily="34" charset="0"/>
              </a:rPr>
              <a:t>Stay motivated and view the fact “you found something” as positive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Calibri" panose="020F0502020204030204" pitchFamily="34" charset="0"/>
              </a:rPr>
              <a:t>Educate </a:t>
            </a:r>
            <a:r>
              <a:rPr lang="en-US" i="1" dirty="0" smtClean="0">
                <a:latin typeface="Calibri" panose="020F0502020204030204" pitchFamily="34" charset="0"/>
              </a:rPr>
              <a:t>the </a:t>
            </a:r>
            <a:r>
              <a:rPr lang="en-US" i="1" dirty="0">
                <a:latin typeface="Calibri" panose="020F0502020204030204" pitchFamily="34" charset="0"/>
              </a:rPr>
              <a:t>workforce as to “lessons learned”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Calibri" panose="020F0502020204030204" pitchFamily="34" charset="0"/>
              </a:rPr>
              <a:t>Wear “investor shoes” (what do they need to hear?)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Calibri" panose="020F0502020204030204" pitchFamily="34" charset="0"/>
              </a:rPr>
              <a:t>Know the courts will give a reduced </a:t>
            </a:r>
            <a:r>
              <a:rPr lang="en-US" i="1" dirty="0" smtClean="0">
                <a:latin typeface="Calibri" panose="020F0502020204030204" pitchFamily="34" charset="0"/>
              </a:rPr>
              <a:t>culpability score if the company:</a:t>
            </a:r>
            <a:endParaRPr lang="en-US" i="1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sz="800" dirty="0"/>
          </a:p>
          <a:p>
            <a:pPr lvl="1">
              <a:buFontTx/>
              <a:buAutoNum type="arabicPeriod"/>
            </a:pPr>
            <a:r>
              <a:rPr lang="en-US" sz="2200" i="1" dirty="0">
                <a:latin typeface="Calibri" panose="020F0502020204030204" pitchFamily="34" charset="0"/>
              </a:rPr>
              <a:t>Voluntarily </a:t>
            </a:r>
            <a:r>
              <a:rPr lang="en-US" sz="2200" i="1" dirty="0" smtClean="0">
                <a:latin typeface="Calibri" panose="020F0502020204030204" pitchFamily="34" charset="0"/>
              </a:rPr>
              <a:t>discloses </a:t>
            </a:r>
            <a:r>
              <a:rPr lang="en-US" sz="2200" i="1" dirty="0">
                <a:latin typeface="Calibri" panose="020F0502020204030204" pitchFamily="34" charset="0"/>
              </a:rPr>
              <a:t>wrongful acts in a timely manner</a:t>
            </a:r>
          </a:p>
          <a:p>
            <a:pPr lvl="1">
              <a:buFontTx/>
              <a:buAutoNum type="arabicPeriod"/>
            </a:pPr>
            <a:r>
              <a:rPr lang="en-US" sz="2200" i="1" dirty="0" smtClean="0">
                <a:latin typeface="Calibri" panose="020F0502020204030204" pitchFamily="34" charset="0"/>
              </a:rPr>
              <a:t>Discloses </a:t>
            </a:r>
            <a:r>
              <a:rPr lang="en-US" sz="2200" i="1" dirty="0">
                <a:latin typeface="Calibri" panose="020F0502020204030204" pitchFamily="34" charset="0"/>
              </a:rPr>
              <a:t>information to appropriate authority</a:t>
            </a:r>
          </a:p>
          <a:p>
            <a:pPr lvl="1">
              <a:buFontTx/>
              <a:buAutoNum type="arabicPeriod"/>
            </a:pPr>
            <a:r>
              <a:rPr lang="en-US" sz="2200" i="1" dirty="0" smtClean="0">
                <a:latin typeface="Calibri" panose="020F0502020204030204" pitchFamily="34" charset="0"/>
              </a:rPr>
              <a:t>Cooperates </a:t>
            </a:r>
            <a:r>
              <a:rPr lang="en-US" sz="2200" i="1" dirty="0">
                <a:latin typeface="Calibri" panose="020F0502020204030204" pitchFamily="34" charset="0"/>
              </a:rPr>
              <a:t>fully with the investigation</a:t>
            </a:r>
          </a:p>
          <a:p>
            <a:pPr lvl="1">
              <a:buFontTx/>
              <a:buAutoNum type="arabicPeriod"/>
            </a:pPr>
            <a:r>
              <a:rPr lang="en-US" sz="2200" i="1" dirty="0">
                <a:latin typeface="Calibri" panose="020F0502020204030204" pitchFamily="34" charset="0"/>
              </a:rPr>
              <a:t>Clearly </a:t>
            </a:r>
            <a:r>
              <a:rPr lang="en-US" sz="2200" i="1" dirty="0" smtClean="0">
                <a:latin typeface="Calibri" panose="020F0502020204030204" pitchFamily="34" charset="0"/>
              </a:rPr>
              <a:t>accepts </a:t>
            </a:r>
            <a:r>
              <a:rPr lang="en-US" sz="2200" i="1" dirty="0">
                <a:latin typeface="Calibri" panose="020F0502020204030204" pitchFamily="34" charset="0"/>
              </a:rPr>
              <a:t>responsibility for its wrongdoing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 smtClean="0">
              <a:latin typeface="Calibri" panose="020F0502020204030204" pitchFamily="34" charset="0"/>
            </a:endParaRPr>
          </a:p>
        </p:txBody>
      </p:sp>
      <p:sp>
        <p:nvSpPr>
          <p:cNvPr id="7168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628E85-2C52-4F93-9B8F-BC63399017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381000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V. Going Forward</a:t>
            </a:r>
            <a:endParaRPr lang="en-US" b="1" i="1" dirty="0" smtClean="0">
              <a:latin typeface="Calibri" panose="020F0502020204030204" pitchFamily="34" charset="0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82000" cy="5181600"/>
          </a:xfrm>
        </p:spPr>
        <p:txBody>
          <a:bodyPr>
            <a:noAutofit/>
          </a:bodyPr>
          <a:lstStyle/>
          <a:p>
            <a:pPr marL="533400" indent="-533400"/>
            <a:endParaRPr lang="en-US" sz="400" dirty="0" smtClean="0"/>
          </a:p>
          <a:p>
            <a:pPr marL="533400" indent="-533400">
              <a:buFont typeface="Wingdings" pitchFamily="2" charset="2"/>
              <a:buNone/>
            </a:pP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As Individuals ….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Calibri" panose="020F0502020204030204" pitchFamily="34" charset="0"/>
              </a:rPr>
              <a:t>Don’t judge a book by its cover (websites may not be legitimate)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Calibri" panose="020F0502020204030204" pitchFamily="34" charset="0"/>
              </a:rPr>
              <a:t>Watch </a:t>
            </a:r>
            <a:r>
              <a:rPr lang="en-US" i="1" dirty="0" smtClean="0">
                <a:latin typeface="Calibri" panose="020F0502020204030204" pitchFamily="34" charset="0"/>
              </a:rPr>
              <a:t>out </a:t>
            </a:r>
            <a:r>
              <a:rPr lang="en-US" i="1" dirty="0">
                <a:latin typeface="Calibri" panose="020F0502020204030204" pitchFamily="34" charset="0"/>
              </a:rPr>
              <a:t>for "Advance-Fee" </a:t>
            </a:r>
            <a:r>
              <a:rPr lang="en-US" i="1" dirty="0" smtClean="0">
                <a:latin typeface="Calibri" panose="020F0502020204030204" pitchFamily="34" charset="0"/>
              </a:rPr>
              <a:t>demands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Calibri" panose="020F0502020204030204" pitchFamily="34" charset="0"/>
              </a:rPr>
              <a:t>Avoid disclosing personal data over </a:t>
            </a:r>
            <a:r>
              <a:rPr lang="en-US" i="1" dirty="0">
                <a:latin typeface="Calibri" panose="020F0502020204030204" pitchFamily="34" charset="0"/>
              </a:rPr>
              <a:t>the </a:t>
            </a:r>
            <a:r>
              <a:rPr lang="en-US" i="1" dirty="0" smtClean="0">
                <a:latin typeface="Calibri" panose="020F0502020204030204" pitchFamily="34" charset="0"/>
              </a:rPr>
              <a:t>phone </a:t>
            </a:r>
            <a:r>
              <a:rPr lang="en-US" i="1" dirty="0">
                <a:latin typeface="Calibri" panose="020F0502020204030204" pitchFamily="34" charset="0"/>
              </a:rPr>
              <a:t>or </a:t>
            </a:r>
            <a:r>
              <a:rPr lang="en-US" i="1" dirty="0" smtClean="0">
                <a:latin typeface="Calibri" panose="020F0502020204030204" pitchFamily="34" charset="0"/>
              </a:rPr>
              <a:t>online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Calibri" panose="020F0502020204030204" pitchFamily="34" charset="0"/>
              </a:rPr>
              <a:t>Beware of communications from parties that do not disclose their identity i.e., emails from 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hlinkClick r:id="rId2"/>
              </a:rPr>
              <a:t>“h1rX$d8y@provider.com</a:t>
            </a:r>
            <a:r>
              <a:rPr lang="en-US" i="1" dirty="0" smtClean="0">
                <a:latin typeface="Calibri" panose="020F0502020204030204" pitchFamily="34" charset="0"/>
              </a:rPr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Calibri" panose="020F0502020204030204" pitchFamily="34" charset="0"/>
              </a:rPr>
              <a:t>Pay for online purchases by credit card or use an escrow service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Calibri" panose="020F0502020204030204" pitchFamily="34" charset="0"/>
              </a:rPr>
              <a:t>Don’t respond to phishing, </a:t>
            </a:r>
            <a:r>
              <a:rPr lang="en-US" i="1" dirty="0" err="1" smtClean="0">
                <a:latin typeface="Calibri" panose="020F0502020204030204" pitchFamily="34" charset="0"/>
              </a:rPr>
              <a:t>vishing</a:t>
            </a:r>
            <a:r>
              <a:rPr lang="en-US" i="1" dirty="0" smtClean="0">
                <a:latin typeface="Calibri" panose="020F0502020204030204" pitchFamily="34" charset="0"/>
              </a:rPr>
              <a:t> or </a:t>
            </a:r>
            <a:r>
              <a:rPr lang="en-US" i="1" dirty="0" err="1" smtClean="0">
                <a:latin typeface="Calibri" panose="020F0502020204030204" pitchFamily="34" charset="0"/>
              </a:rPr>
              <a:t>smishing</a:t>
            </a:r>
            <a:r>
              <a:rPr lang="en-US" i="1" dirty="0" smtClean="0">
                <a:latin typeface="Calibri" panose="020F0502020204030204" pitchFamily="34" charset="0"/>
              </a:rPr>
              <a:t> requests for personal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Times New Roman"/>
              </a:rPr>
              <a:t>If </a:t>
            </a:r>
            <a:r>
              <a:rPr lang="en-US" i="1" dirty="0" smtClean="0">
                <a:latin typeface="Calibri" panose="020F0502020204030204" pitchFamily="34" charset="0"/>
                <a:ea typeface="Times New Roman"/>
              </a:rPr>
              <a:t>you believe </a:t>
            </a:r>
            <a:r>
              <a:rPr lang="en-US" i="1" dirty="0">
                <a:latin typeface="Calibri" panose="020F0502020204030204" pitchFamily="34" charset="0"/>
                <a:ea typeface="Times New Roman"/>
              </a:rPr>
              <a:t>any of your </a:t>
            </a:r>
            <a:r>
              <a:rPr lang="en-US" i="1" dirty="0" smtClean="0">
                <a:latin typeface="Calibri" panose="020F0502020204030204" pitchFamily="34" charset="0"/>
                <a:ea typeface="Times New Roman"/>
              </a:rPr>
              <a:t>accounts could be compromised</a:t>
            </a:r>
            <a:r>
              <a:rPr lang="en-US" i="1" dirty="0">
                <a:latin typeface="Calibri" panose="020F0502020204030204" pitchFamily="34" charset="0"/>
                <a:ea typeface="Times New Roman"/>
              </a:rPr>
              <a:t>, change </a:t>
            </a:r>
            <a:r>
              <a:rPr lang="en-US" i="1" dirty="0" smtClean="0">
                <a:latin typeface="Calibri" panose="020F0502020204030204" pitchFamily="34" charset="0"/>
                <a:ea typeface="Times New Roman"/>
              </a:rPr>
              <a:t>your password </a:t>
            </a: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immediately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.</a:t>
            </a:r>
            <a:r>
              <a:rPr lang="en-US" i="1" dirty="0">
                <a:latin typeface="Calibri" panose="020F0502020204030204" pitchFamily="34" charset="0"/>
                <a:ea typeface="Times New Roman"/>
              </a:rPr>
              <a:t> </a:t>
            </a:r>
            <a:endParaRPr lang="en-US" i="1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Calibri" panose="020F0502020204030204" pitchFamily="34" charset="0"/>
                <a:ea typeface="Times New Roman"/>
              </a:rPr>
              <a:t>Lastly - What you don’t know can hurt you – so </a:t>
            </a:r>
            <a:r>
              <a:rPr lang="en-US" i="1" dirty="0" smtClean="0">
                <a:latin typeface="Calibri" panose="020F0502020204030204" pitchFamily="34" charset="0"/>
                <a:ea typeface="Times New Roman"/>
              </a:rPr>
              <a:t>please protect yourself and </a:t>
            </a:r>
            <a:r>
              <a:rPr lang="en-US" i="1" dirty="0">
                <a:latin typeface="Calibri" panose="020F0502020204030204" pitchFamily="34" charset="0"/>
                <a:ea typeface="Times New Roman"/>
              </a:rPr>
              <a:t>stay </a:t>
            </a:r>
            <a:r>
              <a:rPr lang="en-US" i="1" dirty="0" smtClean="0">
                <a:latin typeface="Calibri" panose="020F0502020204030204" pitchFamily="34" charset="0"/>
                <a:ea typeface="Times New Roman"/>
              </a:rPr>
              <a:t>informed!!!</a:t>
            </a:r>
            <a:endParaRPr lang="en-US" i="1" dirty="0">
              <a:latin typeface="Calibri" panose="020F0502020204030204" pitchFamily="34" charset="0"/>
              <a:ea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>
              <a:latin typeface="Calibri" panose="020F0502020204030204" pitchFamily="34" charset="0"/>
            </a:endParaRPr>
          </a:p>
        </p:txBody>
      </p:sp>
      <p:sp>
        <p:nvSpPr>
          <p:cNvPr id="7168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628E85-2C52-4F93-9B8F-BC63399017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1600200"/>
            <a:ext cx="4114800" cy="1470025"/>
          </a:xfrm>
        </p:spPr>
        <p:txBody>
          <a:bodyPr/>
          <a:lstStyle/>
          <a:p>
            <a:pPr algn="ctr"/>
            <a:r>
              <a:rPr lang="en-US" sz="3600" i="1" dirty="0" smtClean="0">
                <a:latin typeface="Calibri" panose="020F0502020204030204" pitchFamily="34" charset="0"/>
              </a:rPr>
              <a:t>YOUR TURN 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I. Financial Fraud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029200"/>
          </a:xfrm>
        </p:spPr>
        <p:txBody>
          <a:bodyPr/>
          <a:lstStyle/>
          <a:p>
            <a:r>
              <a:rPr lang="en-US" sz="2000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According to the ACFE  2014 Survey, Asset Misappropriations are most frequently observed</a:t>
            </a:r>
            <a:endParaRPr lang="en-US" sz="2000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endParaRPr lang="en-US" sz="2400" b="1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endParaRPr lang="en-US" sz="20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endParaRPr lang="en-US" sz="24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Content Placeholder 8" descr="Slide Art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9" b="36233"/>
          <a:stretch/>
        </p:blipFill>
        <p:spPr bwMode="auto">
          <a:xfrm>
            <a:off x="-26897" y="1676400"/>
            <a:ext cx="906224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51106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Source: ACFE </a:t>
            </a:r>
            <a:r>
              <a:rPr lang="en-US" sz="1000" i="1" dirty="0">
                <a:latin typeface="Calibri" panose="020F0502020204030204" pitchFamily="34" charset="0"/>
              </a:rPr>
              <a:t>Report to the Nations on Occupational Fraud and Abuse; 2014 Global Fraud </a:t>
            </a:r>
            <a:r>
              <a:rPr lang="en-US" sz="1000" i="1" dirty="0" smtClean="0">
                <a:latin typeface="Calibri" panose="020F0502020204030204" pitchFamily="34" charset="0"/>
              </a:rPr>
              <a:t>Study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I. Financial Fraud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029200"/>
          </a:xfrm>
        </p:spPr>
        <p:txBody>
          <a:bodyPr/>
          <a:lstStyle/>
          <a:p>
            <a:r>
              <a:rPr lang="en-US" sz="2000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Asset Misappropriation accounts for the least median loss</a:t>
            </a:r>
            <a:endParaRPr lang="en-US" sz="2400" b="1" i="1" dirty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endParaRPr lang="en-US" sz="20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endParaRPr lang="en-US" sz="24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3" descr="Slide Art 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3" t="33994" r="823" b="33122"/>
          <a:stretch/>
        </p:blipFill>
        <p:spPr bwMode="auto">
          <a:xfrm>
            <a:off x="1127" y="1633598"/>
            <a:ext cx="9142873" cy="390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6192438"/>
            <a:ext cx="51106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Source: ACFE </a:t>
            </a:r>
            <a:r>
              <a:rPr lang="en-US" sz="1000" i="1" dirty="0">
                <a:latin typeface="Calibri" panose="020F0502020204030204" pitchFamily="34" charset="0"/>
              </a:rPr>
              <a:t>Report to the Nations on Occupational Fraud and Abuse; 2014 Global Fraud </a:t>
            </a:r>
            <a:r>
              <a:rPr lang="en-US" sz="1000" i="1" dirty="0" smtClean="0">
                <a:latin typeface="Calibri" panose="020F0502020204030204" pitchFamily="34" charset="0"/>
              </a:rPr>
              <a:t>Study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I. Financial Fraud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029200"/>
          </a:xfrm>
        </p:spPr>
        <p:txBody>
          <a:bodyPr/>
          <a:lstStyle/>
          <a:p>
            <a:r>
              <a:rPr lang="en-US" sz="2000" b="1" i="1" dirty="0" smtClean="0">
                <a:latin typeface="Calibri" panose="020F0502020204030204" pitchFamily="34" charset="0"/>
                <a:ea typeface="Microsoft JhengHei" panose="020B0604030504040204" pitchFamily="34" charset="-120"/>
                <a:cs typeface="Angsana New" panose="02020603050405020304" pitchFamily="18" charset="-34"/>
              </a:rPr>
              <a:t>What type of organizations become the most frequent victims of fraud?</a:t>
            </a:r>
          </a:p>
          <a:p>
            <a:endParaRPr lang="en-US" sz="2400" b="1" i="1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  <a:ea typeface="Microsoft JhengHei" panose="020B0604030504040204" pitchFamily="34" charset="-120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73B9-BE44-4DD5-957F-5BE30C2F1E1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Content Placeholder 3" descr="Slide Art 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1" b="32091"/>
          <a:stretch/>
        </p:blipFill>
        <p:spPr bwMode="auto">
          <a:xfrm>
            <a:off x="133745" y="1524000"/>
            <a:ext cx="8887981" cy="411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4306" y="6230779"/>
            <a:ext cx="51106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libri" panose="020F0502020204030204" pitchFamily="34" charset="0"/>
              </a:rPr>
              <a:t>Source: ACFE </a:t>
            </a:r>
            <a:r>
              <a:rPr lang="en-US" sz="1000" i="1" dirty="0">
                <a:latin typeface="Calibri" panose="020F0502020204030204" pitchFamily="34" charset="0"/>
              </a:rPr>
              <a:t>Report to the Nations on Occupational Fraud and Abuse; 2014 Global Fraud </a:t>
            </a:r>
            <a:r>
              <a:rPr lang="en-US" sz="1000" i="1" dirty="0" smtClean="0">
                <a:latin typeface="Calibri" panose="020F0502020204030204" pitchFamily="34" charset="0"/>
              </a:rPr>
              <a:t>Study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_StandardTemplate">
  <a:themeElements>
    <a:clrScheme name="CRA standard">
      <a:dk1>
        <a:srgbClr val="000000"/>
      </a:dk1>
      <a:lt1>
        <a:srgbClr val="FFFFFF"/>
      </a:lt1>
      <a:dk2>
        <a:srgbClr val="C0C0C0"/>
      </a:dk2>
      <a:lt2>
        <a:srgbClr val="ED8903"/>
      </a:lt2>
      <a:accent1>
        <a:srgbClr val="0073AE"/>
      </a:accent1>
      <a:accent2>
        <a:srgbClr val="A0CBED"/>
      </a:accent2>
      <a:accent3>
        <a:srgbClr val="B2BB1E"/>
      </a:accent3>
      <a:accent4>
        <a:srgbClr val="717074"/>
      </a:accent4>
      <a:accent5>
        <a:srgbClr val="FAC805"/>
      </a:accent5>
      <a:accent6>
        <a:srgbClr val="39893C"/>
      </a:accent6>
      <a:hlink>
        <a:srgbClr val="50B3CF"/>
      </a:hlink>
      <a:folHlink>
        <a:srgbClr val="791D7E"/>
      </a:folHlink>
    </a:clrScheme>
    <a:fontScheme name="C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Grey/Green LECG Master Slide">
  <a:themeElements>
    <a:clrScheme name="Grey/Green LECG Master Slide 1">
      <a:dk1>
        <a:srgbClr val="000000"/>
      </a:dk1>
      <a:lt1>
        <a:srgbClr val="FFFFFF"/>
      </a:lt1>
      <a:dk2>
        <a:srgbClr val="6E0717"/>
      </a:dk2>
      <a:lt2>
        <a:srgbClr val="969696"/>
      </a:lt2>
      <a:accent1>
        <a:srgbClr val="7E8B7A"/>
      </a:accent1>
      <a:accent2>
        <a:srgbClr val="D19700"/>
      </a:accent2>
      <a:accent3>
        <a:srgbClr val="FFFFFF"/>
      </a:accent3>
      <a:accent4>
        <a:srgbClr val="000000"/>
      </a:accent4>
      <a:accent5>
        <a:srgbClr val="C0C4BE"/>
      </a:accent5>
      <a:accent6>
        <a:srgbClr val="BD8800"/>
      </a:accent6>
      <a:hlink>
        <a:srgbClr val="7F0600"/>
      </a:hlink>
      <a:folHlink>
        <a:srgbClr val="C4D1C0"/>
      </a:folHlink>
    </a:clrScheme>
    <a:fontScheme name="Grey/Green LECG Master Slid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y/Green LECG Master Slide 1">
        <a:dk1>
          <a:srgbClr val="000000"/>
        </a:dk1>
        <a:lt1>
          <a:srgbClr val="FFFFFF"/>
        </a:lt1>
        <a:dk2>
          <a:srgbClr val="6E0717"/>
        </a:dk2>
        <a:lt2>
          <a:srgbClr val="969696"/>
        </a:lt2>
        <a:accent1>
          <a:srgbClr val="7E8B7A"/>
        </a:accent1>
        <a:accent2>
          <a:srgbClr val="D19700"/>
        </a:accent2>
        <a:accent3>
          <a:srgbClr val="FFFFFF"/>
        </a:accent3>
        <a:accent4>
          <a:srgbClr val="000000"/>
        </a:accent4>
        <a:accent5>
          <a:srgbClr val="C0C4BE"/>
        </a:accent5>
        <a:accent6>
          <a:srgbClr val="BD8800"/>
        </a:accent6>
        <a:hlink>
          <a:srgbClr val="7F0600"/>
        </a:hlink>
        <a:folHlink>
          <a:srgbClr val="C4D1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StandardTemplateandLibrary">
  <a:themeElements>
    <a:clrScheme name="CRAStandardTemplateandLibrary 5">
      <a:dk1>
        <a:srgbClr val="000000"/>
      </a:dk1>
      <a:lt1>
        <a:srgbClr val="FFFFFF"/>
      </a:lt1>
      <a:dk2>
        <a:srgbClr val="39893C"/>
      </a:dk2>
      <a:lt2>
        <a:srgbClr val="F1C305"/>
      </a:lt2>
      <a:accent1>
        <a:srgbClr val="0673AE"/>
      </a:accent1>
      <a:accent2>
        <a:srgbClr val="A0CBE5"/>
      </a:accent2>
      <a:accent3>
        <a:srgbClr val="FFFFFF"/>
      </a:accent3>
      <a:accent4>
        <a:srgbClr val="000000"/>
      </a:accent4>
      <a:accent5>
        <a:srgbClr val="AABCD3"/>
      </a:accent5>
      <a:accent6>
        <a:srgbClr val="91B8CF"/>
      </a:accent6>
      <a:hlink>
        <a:srgbClr val="B2BB1E"/>
      </a:hlink>
      <a:folHlink>
        <a:srgbClr val="919396"/>
      </a:folHlink>
    </a:clrScheme>
    <a:fontScheme name="CRAStandardTemplateandLibr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StandardTemplateandLibrary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96969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StandardTemplateandLibrary 2">
        <a:dk1>
          <a:srgbClr val="002E56"/>
        </a:dk1>
        <a:lt1>
          <a:srgbClr val="FFFFFF"/>
        </a:lt1>
        <a:dk2>
          <a:srgbClr val="002E56"/>
        </a:dk2>
        <a:lt2>
          <a:srgbClr val="8693B3"/>
        </a:lt2>
        <a:accent1>
          <a:srgbClr val="E2E2E2"/>
        </a:accent1>
        <a:accent2>
          <a:srgbClr val="3E5FB3"/>
        </a:accent2>
        <a:accent3>
          <a:srgbClr val="FFFFFF"/>
        </a:accent3>
        <a:accent4>
          <a:srgbClr val="002648"/>
        </a:accent4>
        <a:accent5>
          <a:srgbClr val="EEEEEE"/>
        </a:accent5>
        <a:accent6>
          <a:srgbClr val="3755A2"/>
        </a:accent6>
        <a:hlink>
          <a:srgbClr val="5886FE"/>
        </a:hlink>
        <a:folHlink>
          <a:srgbClr val="BFD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StandardTemplateandLibrary 3">
        <a:dk1>
          <a:srgbClr val="002E56"/>
        </a:dk1>
        <a:lt1>
          <a:srgbClr val="FFFFFF"/>
        </a:lt1>
        <a:dk2>
          <a:srgbClr val="002E56"/>
        </a:dk2>
        <a:lt2>
          <a:srgbClr val="B0C4DE"/>
        </a:lt2>
        <a:accent1>
          <a:srgbClr val="E2E2E2"/>
        </a:accent1>
        <a:accent2>
          <a:srgbClr val="3E5FB3"/>
        </a:accent2>
        <a:accent3>
          <a:srgbClr val="FFFFFF"/>
        </a:accent3>
        <a:accent4>
          <a:srgbClr val="002648"/>
        </a:accent4>
        <a:accent5>
          <a:srgbClr val="EEEEEE"/>
        </a:accent5>
        <a:accent6>
          <a:srgbClr val="3755A2"/>
        </a:accent6>
        <a:hlink>
          <a:srgbClr val="8693B3"/>
        </a:hlink>
        <a:folHlink>
          <a:srgbClr val="004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StandardTemplateandLibrary 4">
        <a:dk1>
          <a:srgbClr val="000000"/>
        </a:dk1>
        <a:lt1>
          <a:srgbClr val="FFFFFF"/>
        </a:lt1>
        <a:dk2>
          <a:srgbClr val="000000"/>
        </a:dk2>
        <a:lt2>
          <a:srgbClr val="B0C4DE"/>
        </a:lt2>
        <a:accent1>
          <a:srgbClr val="0673AE"/>
        </a:accent1>
        <a:accent2>
          <a:srgbClr val="A0CBE5"/>
        </a:accent2>
        <a:accent3>
          <a:srgbClr val="FFFFFF"/>
        </a:accent3>
        <a:accent4>
          <a:srgbClr val="000000"/>
        </a:accent4>
        <a:accent5>
          <a:srgbClr val="AABCD3"/>
        </a:accent5>
        <a:accent6>
          <a:srgbClr val="91B8CF"/>
        </a:accent6>
        <a:hlink>
          <a:srgbClr val="B2BB1E"/>
        </a:hlink>
        <a:folHlink>
          <a:srgbClr val="9193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StandardTemplateandLibrary 5">
        <a:dk1>
          <a:srgbClr val="000000"/>
        </a:dk1>
        <a:lt1>
          <a:srgbClr val="FFFFFF"/>
        </a:lt1>
        <a:dk2>
          <a:srgbClr val="39893C"/>
        </a:dk2>
        <a:lt2>
          <a:srgbClr val="F1C305"/>
        </a:lt2>
        <a:accent1>
          <a:srgbClr val="0673AE"/>
        </a:accent1>
        <a:accent2>
          <a:srgbClr val="A0CBE5"/>
        </a:accent2>
        <a:accent3>
          <a:srgbClr val="FFFFFF"/>
        </a:accent3>
        <a:accent4>
          <a:srgbClr val="000000"/>
        </a:accent4>
        <a:accent5>
          <a:srgbClr val="AABCD3"/>
        </a:accent5>
        <a:accent6>
          <a:srgbClr val="91B8CF"/>
        </a:accent6>
        <a:hlink>
          <a:srgbClr val="B2BB1E"/>
        </a:hlink>
        <a:folHlink>
          <a:srgbClr val="9193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RA standard">
    <a:dk1>
      <a:srgbClr val="000000"/>
    </a:dk1>
    <a:lt1>
      <a:srgbClr val="FFFFFF"/>
    </a:lt1>
    <a:dk2>
      <a:srgbClr val="C0C0C0"/>
    </a:dk2>
    <a:lt2>
      <a:srgbClr val="ED8903"/>
    </a:lt2>
    <a:accent1>
      <a:srgbClr val="0073AE"/>
    </a:accent1>
    <a:accent2>
      <a:srgbClr val="A0CBED"/>
    </a:accent2>
    <a:accent3>
      <a:srgbClr val="B2BB1E"/>
    </a:accent3>
    <a:accent4>
      <a:srgbClr val="717074"/>
    </a:accent4>
    <a:accent5>
      <a:srgbClr val="FAC805"/>
    </a:accent5>
    <a:accent6>
      <a:srgbClr val="39893C"/>
    </a:accent6>
    <a:hlink>
      <a:srgbClr val="50B3CF"/>
    </a:hlink>
    <a:folHlink>
      <a:srgbClr val="791D7E"/>
    </a:folHlink>
  </a:clrScheme>
</a:themeOverride>
</file>

<file path=ppt/theme/themeOverride2.xml><?xml version="1.0" encoding="utf-8"?>
<a:themeOverride xmlns:a="http://schemas.openxmlformats.org/drawingml/2006/main">
  <a:clrScheme name="CRA standard">
    <a:dk1>
      <a:srgbClr val="000000"/>
    </a:dk1>
    <a:lt1>
      <a:srgbClr val="FFFFFF"/>
    </a:lt1>
    <a:dk2>
      <a:srgbClr val="C0C0C0"/>
    </a:dk2>
    <a:lt2>
      <a:srgbClr val="ED8903"/>
    </a:lt2>
    <a:accent1>
      <a:srgbClr val="0073AE"/>
    </a:accent1>
    <a:accent2>
      <a:srgbClr val="A0CBED"/>
    </a:accent2>
    <a:accent3>
      <a:srgbClr val="B2BB1E"/>
    </a:accent3>
    <a:accent4>
      <a:srgbClr val="717074"/>
    </a:accent4>
    <a:accent5>
      <a:srgbClr val="FAC805"/>
    </a:accent5>
    <a:accent6>
      <a:srgbClr val="39893C"/>
    </a:accent6>
    <a:hlink>
      <a:srgbClr val="50B3CF"/>
    </a:hlink>
    <a:folHlink>
      <a:srgbClr val="791D7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CRA_StandardTemplate</Template>
  <TotalTime>14719</TotalTime>
  <Words>3984</Words>
  <Application>Microsoft Office PowerPoint</Application>
  <PresentationFormat>On-screen Show (4:3)</PresentationFormat>
  <Paragraphs>623</Paragraphs>
  <Slides>64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CRA_StandardTemplate</vt:lpstr>
      <vt:lpstr>Grey/Green LECG Master Slide</vt:lpstr>
      <vt:lpstr>CRAStandardTemplateandLibrary</vt:lpstr>
      <vt:lpstr>Financial Fraud:  What You Don’t Know Can Hurt You    August 13, 2014 </vt:lpstr>
      <vt:lpstr>August 2014 UTA Alumni CPE</vt:lpstr>
      <vt:lpstr>I. Financial Fraud Update</vt:lpstr>
      <vt:lpstr>I. Financial Fraud Update</vt:lpstr>
      <vt:lpstr>I. Financial Fraud Update</vt:lpstr>
      <vt:lpstr>PowerPoint Presentation</vt:lpstr>
      <vt:lpstr>I. Financial Fraud Update</vt:lpstr>
      <vt:lpstr>I. Financial Fraud Update</vt:lpstr>
      <vt:lpstr>I. Financial Fraud Update</vt:lpstr>
      <vt:lpstr>I. Financial Fraud Update</vt:lpstr>
      <vt:lpstr>I. Financial Fraud Update</vt:lpstr>
      <vt:lpstr>I. Financial Fraud Update</vt:lpstr>
      <vt:lpstr>I. Financial Fraud Update</vt:lpstr>
      <vt:lpstr>I. Financial Fraud Update</vt:lpstr>
      <vt:lpstr>I. Financial Fraud Update</vt:lpstr>
      <vt:lpstr>II. Regulatory Framework</vt:lpstr>
      <vt:lpstr>II. Regulatory Framework</vt:lpstr>
      <vt:lpstr>II. Regulatory Framework</vt:lpstr>
      <vt:lpstr>II. Regulatory Framework</vt:lpstr>
      <vt:lpstr>II. Regulatory Framework</vt:lpstr>
      <vt:lpstr>II. Regulatory Framework</vt:lpstr>
      <vt:lpstr>II. Regulatory Framework</vt:lpstr>
      <vt:lpstr>II. Regulatory Framework</vt:lpstr>
      <vt:lpstr>II. Regulatory Framework </vt:lpstr>
      <vt:lpstr>II. Regulatory Framework </vt:lpstr>
      <vt:lpstr>III. Fraud Schemes 101</vt:lpstr>
      <vt:lpstr>  </vt:lpstr>
      <vt:lpstr>   </vt:lpstr>
      <vt:lpstr>III. Fraud Schemes 101 - 1. Corruption  % Bribery and Corruption Cases Reported by Industry 2014:</vt:lpstr>
      <vt:lpstr>  </vt:lpstr>
      <vt:lpstr>  </vt:lpstr>
      <vt:lpstr>  </vt:lpstr>
      <vt:lpstr>III. Fraud Schemes 101 – 2. Asset Misappropriation </vt:lpstr>
      <vt:lpstr>  </vt:lpstr>
      <vt:lpstr>III. Fraud Schemes 101 – 2. Asset Misappropriation</vt:lpstr>
      <vt:lpstr>III. Fraud Schemes 101 – 3. Fraudulent Financial Statements</vt:lpstr>
      <vt:lpstr>III. Fraud Schemes 101 – 3. Fraudulent Financial Statements</vt:lpstr>
      <vt:lpstr>III. Fraud Schemes 101 – 3. Fraudulent Financial Statements</vt:lpstr>
      <vt:lpstr>III. Fraud Schemes 101 – 3. Fraudulent Financial Statements Prevention and Detection </vt:lpstr>
      <vt:lpstr>IV. Fraud Trends To Watch For In 2014 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IV. Fraud Trends To Watch For In 2014</vt:lpstr>
      <vt:lpstr>V. Going Forward</vt:lpstr>
      <vt:lpstr>V. Going Forward</vt:lpstr>
      <vt:lpstr>V. Going Forward</vt:lpstr>
      <vt:lpstr>YOUR TURN QUESTIONS?</vt:lpstr>
    </vt:vector>
  </TitlesOfParts>
  <Company>Charles River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Crisis of Public Trust</dc:title>
  <dc:creator>Yvette Konstanzer</dc:creator>
  <cp:lastModifiedBy>Windows User</cp:lastModifiedBy>
  <cp:revision>364</cp:revision>
  <cp:lastPrinted>2014-08-13T03:29:10Z</cp:lastPrinted>
  <dcterms:created xsi:type="dcterms:W3CDTF">2011-05-10T14:38:00Z</dcterms:created>
  <dcterms:modified xsi:type="dcterms:W3CDTF">2014-08-15T21:22:42Z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0x010100D25BC2DAD128D2449A89F0119A8CD008</vt:lpwstr>
  </property>
</Properties>
</file>